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06" r:id="rId5"/>
    <p:sldId id="307" r:id="rId6"/>
    <p:sldId id="308" r:id="rId7"/>
    <p:sldId id="278" r:id="rId8"/>
    <p:sldId id="263" r:id="rId9"/>
    <p:sldId id="265" r:id="rId10"/>
    <p:sldId id="275" r:id="rId11"/>
    <p:sldId id="276" r:id="rId12"/>
    <p:sldId id="273" r:id="rId13"/>
    <p:sldId id="270" r:id="rId14"/>
    <p:sldId id="292" r:id="rId15"/>
    <p:sldId id="293" r:id="rId16"/>
    <p:sldId id="296" r:id="rId17"/>
    <p:sldId id="297" r:id="rId18"/>
    <p:sldId id="271" r:id="rId19"/>
    <p:sldId id="272" r:id="rId20"/>
    <p:sldId id="298" r:id="rId21"/>
    <p:sldId id="299" r:id="rId22"/>
    <p:sldId id="300" r:id="rId23"/>
    <p:sldId id="301" r:id="rId24"/>
    <p:sldId id="302" r:id="rId25"/>
    <p:sldId id="303" r:id="rId26"/>
    <p:sldId id="304" r:id="rId27"/>
    <p:sldId id="305" r:id="rId28"/>
    <p:sldId id="281" r:id="rId29"/>
    <p:sldId id="267" r:id="rId30"/>
    <p:sldId id="268" r:id="rId31"/>
    <p:sldId id="264" r:id="rId32"/>
    <p:sldId id="29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Maynard" initials="SM" lastIdx="1" clrIdx="0">
    <p:extLst>
      <p:ext uri="{19B8F6BF-5375-455C-9EA6-DF929625EA0E}">
        <p15:presenceInfo xmlns:p15="http://schemas.microsoft.com/office/powerpoint/2012/main" userId="S::Steven.Maynard@ca.ey.com::9015284f-fcf6-4135-8eea-f84b3c6d2c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4" d="100"/>
          <a:sy n="124" d="100"/>
        </p:scale>
        <p:origin x="232" y="168"/>
      </p:cViewPr>
      <p:guideLst/>
    </p:cSldViewPr>
  </p:slideViewPr>
  <p:notesTextViewPr>
    <p:cViewPr>
      <p:scale>
        <a:sx n="1" d="1"/>
        <a:sy n="1" d="1"/>
      </p:scale>
      <p:origin x="0" y="0"/>
    </p:cViewPr>
  </p:notesTextViewPr>
  <p:sorterViewPr>
    <p:cViewPr>
      <p:scale>
        <a:sx n="100" d="100"/>
        <a:sy n="100" d="100"/>
      </p:scale>
      <p:origin x="0" y="-21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16T12:53:26.210" idx="1">
    <p:pos x="3065" y="2668"/>
    <p:text>Henry - can you please confirm the new dates?</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7B2CD-8BB7-44CA-86D1-78365A164E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CCC9567-9EC7-42CB-AE23-B92D2EE033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B3663CD-3A10-45FC-92ED-A99AE8CCE64C}"/>
              </a:ext>
            </a:extLst>
          </p:cNvPr>
          <p:cNvSpPr>
            <a:spLocks noGrp="1"/>
          </p:cNvSpPr>
          <p:nvPr>
            <p:ph type="dt" sz="half" idx="10"/>
          </p:nvPr>
        </p:nvSpPr>
        <p:spPr/>
        <p:txBody>
          <a:bodyPr/>
          <a:lstStyle/>
          <a:p>
            <a:fld id="{9D3A5259-5DA9-4D5C-94FC-D4B0FF5E44EC}" type="datetimeFigureOut">
              <a:rPr lang="en-CA" smtClean="0"/>
              <a:t>2023-10-12</a:t>
            </a:fld>
            <a:endParaRPr lang="en-CA"/>
          </a:p>
        </p:txBody>
      </p:sp>
      <p:sp>
        <p:nvSpPr>
          <p:cNvPr id="5" name="Footer Placeholder 4">
            <a:extLst>
              <a:ext uri="{FF2B5EF4-FFF2-40B4-BE49-F238E27FC236}">
                <a16:creationId xmlns:a16="http://schemas.microsoft.com/office/drawing/2014/main" id="{6646A55C-9550-4DF4-B27C-CA60EA6C0E2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0514651-A923-4DC2-AF2A-00EDEC3F76FD}"/>
              </a:ext>
            </a:extLst>
          </p:cNvPr>
          <p:cNvSpPr>
            <a:spLocks noGrp="1"/>
          </p:cNvSpPr>
          <p:nvPr>
            <p:ph type="sldNum" sz="quarter" idx="12"/>
          </p:nvPr>
        </p:nvSpPr>
        <p:spPr/>
        <p:txBody>
          <a:bodyPr/>
          <a:lstStyle/>
          <a:p>
            <a:fld id="{BB8B61AE-25B5-4EFA-8A12-4B11C5FCA2CD}" type="slidenum">
              <a:rPr lang="en-CA" smtClean="0"/>
              <a:t>‹#›</a:t>
            </a:fld>
            <a:endParaRPr lang="en-CA"/>
          </a:p>
        </p:txBody>
      </p:sp>
    </p:spTree>
    <p:extLst>
      <p:ext uri="{BB962C8B-B14F-4D97-AF65-F5344CB8AC3E}">
        <p14:creationId xmlns:p14="http://schemas.microsoft.com/office/powerpoint/2010/main" val="88024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31E10-C1C5-4506-A977-B9E6E98DB7E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084FE7F-BF51-43D3-B80D-F80BB5DF7B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DC7F33-61FF-42B8-87AF-AA40F98DC8BF}"/>
              </a:ext>
            </a:extLst>
          </p:cNvPr>
          <p:cNvSpPr>
            <a:spLocks noGrp="1"/>
          </p:cNvSpPr>
          <p:nvPr>
            <p:ph type="dt" sz="half" idx="10"/>
          </p:nvPr>
        </p:nvSpPr>
        <p:spPr/>
        <p:txBody>
          <a:bodyPr/>
          <a:lstStyle/>
          <a:p>
            <a:fld id="{9D3A5259-5DA9-4D5C-94FC-D4B0FF5E44EC}" type="datetimeFigureOut">
              <a:rPr lang="en-CA" smtClean="0"/>
              <a:t>2023-10-12</a:t>
            </a:fld>
            <a:endParaRPr lang="en-CA"/>
          </a:p>
        </p:txBody>
      </p:sp>
      <p:sp>
        <p:nvSpPr>
          <p:cNvPr id="5" name="Footer Placeholder 4">
            <a:extLst>
              <a:ext uri="{FF2B5EF4-FFF2-40B4-BE49-F238E27FC236}">
                <a16:creationId xmlns:a16="http://schemas.microsoft.com/office/drawing/2014/main" id="{ABEDDB26-B99B-4806-8F8D-223AA3B57D0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B3E0ED1-2D4A-4C54-8A85-8475D19D90EA}"/>
              </a:ext>
            </a:extLst>
          </p:cNvPr>
          <p:cNvSpPr>
            <a:spLocks noGrp="1"/>
          </p:cNvSpPr>
          <p:nvPr>
            <p:ph type="sldNum" sz="quarter" idx="12"/>
          </p:nvPr>
        </p:nvSpPr>
        <p:spPr/>
        <p:txBody>
          <a:bodyPr/>
          <a:lstStyle/>
          <a:p>
            <a:fld id="{BB8B61AE-25B5-4EFA-8A12-4B11C5FCA2CD}" type="slidenum">
              <a:rPr lang="en-CA" smtClean="0"/>
              <a:t>‹#›</a:t>
            </a:fld>
            <a:endParaRPr lang="en-CA"/>
          </a:p>
        </p:txBody>
      </p:sp>
    </p:spTree>
    <p:extLst>
      <p:ext uri="{BB962C8B-B14F-4D97-AF65-F5344CB8AC3E}">
        <p14:creationId xmlns:p14="http://schemas.microsoft.com/office/powerpoint/2010/main" val="268276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54196B-C561-471E-90E0-4D69FD4FC4B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6C1C6F2-F7A9-4F1A-A570-5281B8DCE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E335123-9065-449C-A07E-F83AFF7CD301}"/>
              </a:ext>
            </a:extLst>
          </p:cNvPr>
          <p:cNvSpPr>
            <a:spLocks noGrp="1"/>
          </p:cNvSpPr>
          <p:nvPr>
            <p:ph type="dt" sz="half" idx="10"/>
          </p:nvPr>
        </p:nvSpPr>
        <p:spPr/>
        <p:txBody>
          <a:bodyPr/>
          <a:lstStyle/>
          <a:p>
            <a:fld id="{9D3A5259-5DA9-4D5C-94FC-D4B0FF5E44EC}" type="datetimeFigureOut">
              <a:rPr lang="en-CA" smtClean="0"/>
              <a:t>2023-10-12</a:t>
            </a:fld>
            <a:endParaRPr lang="en-CA"/>
          </a:p>
        </p:txBody>
      </p:sp>
      <p:sp>
        <p:nvSpPr>
          <p:cNvPr id="5" name="Footer Placeholder 4">
            <a:extLst>
              <a:ext uri="{FF2B5EF4-FFF2-40B4-BE49-F238E27FC236}">
                <a16:creationId xmlns:a16="http://schemas.microsoft.com/office/drawing/2014/main" id="{EBEC3C89-9F46-4013-B49E-EBD7D5C2FD0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5FD109E-F862-4DCC-A08D-474D8F26991F}"/>
              </a:ext>
            </a:extLst>
          </p:cNvPr>
          <p:cNvSpPr>
            <a:spLocks noGrp="1"/>
          </p:cNvSpPr>
          <p:nvPr>
            <p:ph type="sldNum" sz="quarter" idx="12"/>
          </p:nvPr>
        </p:nvSpPr>
        <p:spPr/>
        <p:txBody>
          <a:bodyPr/>
          <a:lstStyle/>
          <a:p>
            <a:fld id="{BB8B61AE-25B5-4EFA-8A12-4B11C5FCA2CD}" type="slidenum">
              <a:rPr lang="en-CA" smtClean="0"/>
              <a:t>‹#›</a:t>
            </a:fld>
            <a:endParaRPr lang="en-CA"/>
          </a:p>
        </p:txBody>
      </p:sp>
    </p:spTree>
    <p:extLst>
      <p:ext uri="{BB962C8B-B14F-4D97-AF65-F5344CB8AC3E}">
        <p14:creationId xmlns:p14="http://schemas.microsoft.com/office/powerpoint/2010/main" val="1401361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39E05-B215-4428-B2BF-F03FE26A8EF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5CA86B1-B15E-4504-88B1-4CE8FCDD32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D846773-2A82-440D-B621-B8DD3BF4DB5E}"/>
              </a:ext>
            </a:extLst>
          </p:cNvPr>
          <p:cNvSpPr>
            <a:spLocks noGrp="1"/>
          </p:cNvSpPr>
          <p:nvPr>
            <p:ph type="dt" sz="half" idx="10"/>
          </p:nvPr>
        </p:nvSpPr>
        <p:spPr/>
        <p:txBody>
          <a:bodyPr/>
          <a:lstStyle/>
          <a:p>
            <a:fld id="{9D3A5259-5DA9-4D5C-94FC-D4B0FF5E44EC}" type="datetimeFigureOut">
              <a:rPr lang="en-CA" smtClean="0"/>
              <a:t>2023-10-12</a:t>
            </a:fld>
            <a:endParaRPr lang="en-CA"/>
          </a:p>
        </p:txBody>
      </p:sp>
      <p:sp>
        <p:nvSpPr>
          <p:cNvPr id="5" name="Footer Placeholder 4">
            <a:extLst>
              <a:ext uri="{FF2B5EF4-FFF2-40B4-BE49-F238E27FC236}">
                <a16:creationId xmlns:a16="http://schemas.microsoft.com/office/drawing/2014/main" id="{85BF6C75-2844-4F0D-ADB4-93451B3D39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F5ED1E-A8C7-4892-83AC-6088DF6C7372}"/>
              </a:ext>
            </a:extLst>
          </p:cNvPr>
          <p:cNvSpPr>
            <a:spLocks noGrp="1"/>
          </p:cNvSpPr>
          <p:nvPr>
            <p:ph type="sldNum" sz="quarter" idx="12"/>
          </p:nvPr>
        </p:nvSpPr>
        <p:spPr/>
        <p:txBody>
          <a:bodyPr/>
          <a:lstStyle/>
          <a:p>
            <a:fld id="{BB8B61AE-25B5-4EFA-8A12-4B11C5FCA2CD}" type="slidenum">
              <a:rPr lang="en-CA" smtClean="0"/>
              <a:t>‹#›</a:t>
            </a:fld>
            <a:endParaRPr lang="en-CA"/>
          </a:p>
        </p:txBody>
      </p:sp>
    </p:spTree>
    <p:extLst>
      <p:ext uri="{BB962C8B-B14F-4D97-AF65-F5344CB8AC3E}">
        <p14:creationId xmlns:p14="http://schemas.microsoft.com/office/powerpoint/2010/main" val="194065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08899-7B42-44E4-BEC2-5EFBB74E28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B49404C-5698-41AE-BADA-F866FD2764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1F213D-0CC9-4FAD-8C9F-F5032107EE5F}"/>
              </a:ext>
            </a:extLst>
          </p:cNvPr>
          <p:cNvSpPr>
            <a:spLocks noGrp="1"/>
          </p:cNvSpPr>
          <p:nvPr>
            <p:ph type="dt" sz="half" idx="10"/>
          </p:nvPr>
        </p:nvSpPr>
        <p:spPr/>
        <p:txBody>
          <a:bodyPr/>
          <a:lstStyle/>
          <a:p>
            <a:fld id="{9D3A5259-5DA9-4D5C-94FC-D4B0FF5E44EC}" type="datetimeFigureOut">
              <a:rPr lang="en-CA" smtClean="0"/>
              <a:t>2023-10-12</a:t>
            </a:fld>
            <a:endParaRPr lang="en-CA"/>
          </a:p>
        </p:txBody>
      </p:sp>
      <p:sp>
        <p:nvSpPr>
          <p:cNvPr id="5" name="Footer Placeholder 4">
            <a:extLst>
              <a:ext uri="{FF2B5EF4-FFF2-40B4-BE49-F238E27FC236}">
                <a16:creationId xmlns:a16="http://schemas.microsoft.com/office/drawing/2014/main" id="{38C552E7-A1D8-4311-AFF9-86AC9A20B5E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C2E81DB-2CA4-4D9B-8EC1-37ECD415EC0F}"/>
              </a:ext>
            </a:extLst>
          </p:cNvPr>
          <p:cNvSpPr>
            <a:spLocks noGrp="1"/>
          </p:cNvSpPr>
          <p:nvPr>
            <p:ph type="sldNum" sz="quarter" idx="12"/>
          </p:nvPr>
        </p:nvSpPr>
        <p:spPr/>
        <p:txBody>
          <a:bodyPr/>
          <a:lstStyle/>
          <a:p>
            <a:fld id="{BB8B61AE-25B5-4EFA-8A12-4B11C5FCA2CD}" type="slidenum">
              <a:rPr lang="en-CA" smtClean="0"/>
              <a:t>‹#›</a:t>
            </a:fld>
            <a:endParaRPr lang="en-CA"/>
          </a:p>
        </p:txBody>
      </p:sp>
    </p:spTree>
    <p:extLst>
      <p:ext uri="{BB962C8B-B14F-4D97-AF65-F5344CB8AC3E}">
        <p14:creationId xmlns:p14="http://schemas.microsoft.com/office/powerpoint/2010/main" val="17817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179A6-7ADD-4383-90EB-454C69D3EFC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C93E63B-4448-4AA9-ACB9-DE642D3A27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C8878B0-8C78-4E96-A8B9-C7A0C08900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7596DC4-BF96-4BDD-8BBA-36A7BA2B8EE9}"/>
              </a:ext>
            </a:extLst>
          </p:cNvPr>
          <p:cNvSpPr>
            <a:spLocks noGrp="1"/>
          </p:cNvSpPr>
          <p:nvPr>
            <p:ph type="dt" sz="half" idx="10"/>
          </p:nvPr>
        </p:nvSpPr>
        <p:spPr/>
        <p:txBody>
          <a:bodyPr/>
          <a:lstStyle/>
          <a:p>
            <a:fld id="{9D3A5259-5DA9-4D5C-94FC-D4B0FF5E44EC}" type="datetimeFigureOut">
              <a:rPr lang="en-CA" smtClean="0"/>
              <a:t>2023-10-12</a:t>
            </a:fld>
            <a:endParaRPr lang="en-CA"/>
          </a:p>
        </p:txBody>
      </p:sp>
      <p:sp>
        <p:nvSpPr>
          <p:cNvPr id="6" name="Footer Placeholder 5">
            <a:extLst>
              <a:ext uri="{FF2B5EF4-FFF2-40B4-BE49-F238E27FC236}">
                <a16:creationId xmlns:a16="http://schemas.microsoft.com/office/drawing/2014/main" id="{4581DAFE-4DCD-4519-B540-F3C203EF38F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F8CF75-EB89-4954-96D4-852927330FC0}"/>
              </a:ext>
            </a:extLst>
          </p:cNvPr>
          <p:cNvSpPr>
            <a:spLocks noGrp="1"/>
          </p:cNvSpPr>
          <p:nvPr>
            <p:ph type="sldNum" sz="quarter" idx="12"/>
          </p:nvPr>
        </p:nvSpPr>
        <p:spPr/>
        <p:txBody>
          <a:bodyPr/>
          <a:lstStyle/>
          <a:p>
            <a:fld id="{BB8B61AE-25B5-4EFA-8A12-4B11C5FCA2CD}" type="slidenum">
              <a:rPr lang="en-CA" smtClean="0"/>
              <a:t>‹#›</a:t>
            </a:fld>
            <a:endParaRPr lang="en-CA"/>
          </a:p>
        </p:txBody>
      </p:sp>
    </p:spTree>
    <p:extLst>
      <p:ext uri="{BB962C8B-B14F-4D97-AF65-F5344CB8AC3E}">
        <p14:creationId xmlns:p14="http://schemas.microsoft.com/office/powerpoint/2010/main" val="306155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BE90-08A0-49BB-BCF8-33251CBA13A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27727CE-4C21-4B8C-AEBE-101CFDA828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25CC48-7837-4360-AD99-7CE0C4754A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046C297-2C1E-4D18-8761-30DFD1C9E4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E85E13-BD7A-40BA-AC03-7B5594B4A7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0845A8E-4F7D-41A5-9D27-38591C25FEEA}"/>
              </a:ext>
            </a:extLst>
          </p:cNvPr>
          <p:cNvSpPr>
            <a:spLocks noGrp="1"/>
          </p:cNvSpPr>
          <p:nvPr>
            <p:ph type="dt" sz="half" idx="10"/>
          </p:nvPr>
        </p:nvSpPr>
        <p:spPr/>
        <p:txBody>
          <a:bodyPr/>
          <a:lstStyle/>
          <a:p>
            <a:fld id="{9D3A5259-5DA9-4D5C-94FC-D4B0FF5E44EC}" type="datetimeFigureOut">
              <a:rPr lang="en-CA" smtClean="0"/>
              <a:t>2023-10-12</a:t>
            </a:fld>
            <a:endParaRPr lang="en-CA"/>
          </a:p>
        </p:txBody>
      </p:sp>
      <p:sp>
        <p:nvSpPr>
          <p:cNvPr id="8" name="Footer Placeholder 7">
            <a:extLst>
              <a:ext uri="{FF2B5EF4-FFF2-40B4-BE49-F238E27FC236}">
                <a16:creationId xmlns:a16="http://schemas.microsoft.com/office/drawing/2014/main" id="{574AE29E-0C86-44B5-81DB-3A83CD875E9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C75D194-88CB-4B62-926D-215D59A75EC8}"/>
              </a:ext>
            </a:extLst>
          </p:cNvPr>
          <p:cNvSpPr>
            <a:spLocks noGrp="1"/>
          </p:cNvSpPr>
          <p:nvPr>
            <p:ph type="sldNum" sz="quarter" idx="12"/>
          </p:nvPr>
        </p:nvSpPr>
        <p:spPr/>
        <p:txBody>
          <a:bodyPr/>
          <a:lstStyle/>
          <a:p>
            <a:fld id="{BB8B61AE-25B5-4EFA-8A12-4B11C5FCA2CD}" type="slidenum">
              <a:rPr lang="en-CA" smtClean="0"/>
              <a:t>‹#›</a:t>
            </a:fld>
            <a:endParaRPr lang="en-CA"/>
          </a:p>
        </p:txBody>
      </p:sp>
    </p:spTree>
    <p:extLst>
      <p:ext uri="{BB962C8B-B14F-4D97-AF65-F5344CB8AC3E}">
        <p14:creationId xmlns:p14="http://schemas.microsoft.com/office/powerpoint/2010/main" val="4083628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45C8-325D-4A36-B68D-53C7AE44546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454A52D-ACE6-4508-B75F-FC2996C13148}"/>
              </a:ext>
            </a:extLst>
          </p:cNvPr>
          <p:cNvSpPr>
            <a:spLocks noGrp="1"/>
          </p:cNvSpPr>
          <p:nvPr>
            <p:ph type="dt" sz="half" idx="10"/>
          </p:nvPr>
        </p:nvSpPr>
        <p:spPr/>
        <p:txBody>
          <a:bodyPr/>
          <a:lstStyle/>
          <a:p>
            <a:fld id="{9D3A5259-5DA9-4D5C-94FC-D4B0FF5E44EC}" type="datetimeFigureOut">
              <a:rPr lang="en-CA" smtClean="0"/>
              <a:t>2023-10-12</a:t>
            </a:fld>
            <a:endParaRPr lang="en-CA"/>
          </a:p>
        </p:txBody>
      </p:sp>
      <p:sp>
        <p:nvSpPr>
          <p:cNvPr id="4" name="Footer Placeholder 3">
            <a:extLst>
              <a:ext uri="{FF2B5EF4-FFF2-40B4-BE49-F238E27FC236}">
                <a16:creationId xmlns:a16="http://schemas.microsoft.com/office/drawing/2014/main" id="{CE198A5F-814E-459B-9D08-4465E1A13F5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35329D5-F1A5-4E70-A71A-F234146BDFFD}"/>
              </a:ext>
            </a:extLst>
          </p:cNvPr>
          <p:cNvSpPr>
            <a:spLocks noGrp="1"/>
          </p:cNvSpPr>
          <p:nvPr>
            <p:ph type="sldNum" sz="quarter" idx="12"/>
          </p:nvPr>
        </p:nvSpPr>
        <p:spPr/>
        <p:txBody>
          <a:bodyPr/>
          <a:lstStyle/>
          <a:p>
            <a:fld id="{BB8B61AE-25B5-4EFA-8A12-4B11C5FCA2CD}" type="slidenum">
              <a:rPr lang="en-CA" smtClean="0"/>
              <a:t>‹#›</a:t>
            </a:fld>
            <a:endParaRPr lang="en-CA"/>
          </a:p>
        </p:txBody>
      </p:sp>
    </p:spTree>
    <p:extLst>
      <p:ext uri="{BB962C8B-B14F-4D97-AF65-F5344CB8AC3E}">
        <p14:creationId xmlns:p14="http://schemas.microsoft.com/office/powerpoint/2010/main" val="1161741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FC9DB6-73F5-40DD-862A-37B664F6E348}"/>
              </a:ext>
            </a:extLst>
          </p:cNvPr>
          <p:cNvSpPr>
            <a:spLocks noGrp="1"/>
          </p:cNvSpPr>
          <p:nvPr>
            <p:ph type="dt" sz="half" idx="10"/>
          </p:nvPr>
        </p:nvSpPr>
        <p:spPr/>
        <p:txBody>
          <a:bodyPr/>
          <a:lstStyle/>
          <a:p>
            <a:fld id="{9D3A5259-5DA9-4D5C-94FC-D4B0FF5E44EC}" type="datetimeFigureOut">
              <a:rPr lang="en-CA" smtClean="0"/>
              <a:t>2023-10-12</a:t>
            </a:fld>
            <a:endParaRPr lang="en-CA"/>
          </a:p>
        </p:txBody>
      </p:sp>
      <p:sp>
        <p:nvSpPr>
          <p:cNvPr id="3" name="Footer Placeholder 2">
            <a:extLst>
              <a:ext uri="{FF2B5EF4-FFF2-40B4-BE49-F238E27FC236}">
                <a16:creationId xmlns:a16="http://schemas.microsoft.com/office/drawing/2014/main" id="{BA0A2978-32AC-4947-8821-D01EFAFB625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AF42FD7-9D06-44E9-A362-1135F700BE09}"/>
              </a:ext>
            </a:extLst>
          </p:cNvPr>
          <p:cNvSpPr>
            <a:spLocks noGrp="1"/>
          </p:cNvSpPr>
          <p:nvPr>
            <p:ph type="sldNum" sz="quarter" idx="12"/>
          </p:nvPr>
        </p:nvSpPr>
        <p:spPr/>
        <p:txBody>
          <a:bodyPr/>
          <a:lstStyle/>
          <a:p>
            <a:fld id="{BB8B61AE-25B5-4EFA-8A12-4B11C5FCA2CD}" type="slidenum">
              <a:rPr lang="en-CA" smtClean="0"/>
              <a:t>‹#›</a:t>
            </a:fld>
            <a:endParaRPr lang="en-CA"/>
          </a:p>
        </p:txBody>
      </p:sp>
    </p:spTree>
    <p:extLst>
      <p:ext uri="{BB962C8B-B14F-4D97-AF65-F5344CB8AC3E}">
        <p14:creationId xmlns:p14="http://schemas.microsoft.com/office/powerpoint/2010/main" val="423887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23110-6962-450D-A4D0-6F29237C1E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2BCECDF-DDEA-4716-99B1-44F52C7F6C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67A2FBE-C56C-45EB-86A6-A12C50D2A2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A07584-324A-4DAF-86DB-F81534FE06AB}"/>
              </a:ext>
            </a:extLst>
          </p:cNvPr>
          <p:cNvSpPr>
            <a:spLocks noGrp="1"/>
          </p:cNvSpPr>
          <p:nvPr>
            <p:ph type="dt" sz="half" idx="10"/>
          </p:nvPr>
        </p:nvSpPr>
        <p:spPr/>
        <p:txBody>
          <a:bodyPr/>
          <a:lstStyle/>
          <a:p>
            <a:fld id="{9D3A5259-5DA9-4D5C-94FC-D4B0FF5E44EC}" type="datetimeFigureOut">
              <a:rPr lang="en-CA" smtClean="0"/>
              <a:t>2023-10-12</a:t>
            </a:fld>
            <a:endParaRPr lang="en-CA"/>
          </a:p>
        </p:txBody>
      </p:sp>
      <p:sp>
        <p:nvSpPr>
          <p:cNvPr id="6" name="Footer Placeholder 5">
            <a:extLst>
              <a:ext uri="{FF2B5EF4-FFF2-40B4-BE49-F238E27FC236}">
                <a16:creationId xmlns:a16="http://schemas.microsoft.com/office/drawing/2014/main" id="{56429F87-7521-4145-B42E-E6BF796EA3F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C54A4F7-6DDB-4CF3-8818-F924F45C0501}"/>
              </a:ext>
            </a:extLst>
          </p:cNvPr>
          <p:cNvSpPr>
            <a:spLocks noGrp="1"/>
          </p:cNvSpPr>
          <p:nvPr>
            <p:ph type="sldNum" sz="quarter" idx="12"/>
          </p:nvPr>
        </p:nvSpPr>
        <p:spPr/>
        <p:txBody>
          <a:bodyPr/>
          <a:lstStyle/>
          <a:p>
            <a:fld id="{BB8B61AE-25B5-4EFA-8A12-4B11C5FCA2CD}" type="slidenum">
              <a:rPr lang="en-CA" smtClean="0"/>
              <a:t>‹#›</a:t>
            </a:fld>
            <a:endParaRPr lang="en-CA"/>
          </a:p>
        </p:txBody>
      </p:sp>
    </p:spTree>
    <p:extLst>
      <p:ext uri="{BB962C8B-B14F-4D97-AF65-F5344CB8AC3E}">
        <p14:creationId xmlns:p14="http://schemas.microsoft.com/office/powerpoint/2010/main" val="159549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535F3-DAAE-4410-8AB4-9180E748E2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6350BD6-425C-437C-ABAF-073616A28B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6B5339B-9952-4243-ACD6-FA5182DFE3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8D27E4-ACCD-4609-98B7-656D730699B1}"/>
              </a:ext>
            </a:extLst>
          </p:cNvPr>
          <p:cNvSpPr>
            <a:spLocks noGrp="1"/>
          </p:cNvSpPr>
          <p:nvPr>
            <p:ph type="dt" sz="half" idx="10"/>
          </p:nvPr>
        </p:nvSpPr>
        <p:spPr/>
        <p:txBody>
          <a:bodyPr/>
          <a:lstStyle/>
          <a:p>
            <a:fld id="{9D3A5259-5DA9-4D5C-94FC-D4B0FF5E44EC}" type="datetimeFigureOut">
              <a:rPr lang="en-CA" smtClean="0"/>
              <a:t>2023-10-12</a:t>
            </a:fld>
            <a:endParaRPr lang="en-CA"/>
          </a:p>
        </p:txBody>
      </p:sp>
      <p:sp>
        <p:nvSpPr>
          <p:cNvPr id="6" name="Footer Placeholder 5">
            <a:extLst>
              <a:ext uri="{FF2B5EF4-FFF2-40B4-BE49-F238E27FC236}">
                <a16:creationId xmlns:a16="http://schemas.microsoft.com/office/drawing/2014/main" id="{3C0DF32A-5FCB-404D-9B6E-8BFBF0367DE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27A70C1-88B6-47B3-946A-64CDC38E5BCF}"/>
              </a:ext>
            </a:extLst>
          </p:cNvPr>
          <p:cNvSpPr>
            <a:spLocks noGrp="1"/>
          </p:cNvSpPr>
          <p:nvPr>
            <p:ph type="sldNum" sz="quarter" idx="12"/>
          </p:nvPr>
        </p:nvSpPr>
        <p:spPr/>
        <p:txBody>
          <a:bodyPr/>
          <a:lstStyle/>
          <a:p>
            <a:fld id="{BB8B61AE-25B5-4EFA-8A12-4B11C5FCA2CD}" type="slidenum">
              <a:rPr lang="en-CA" smtClean="0"/>
              <a:t>‹#›</a:t>
            </a:fld>
            <a:endParaRPr lang="en-CA"/>
          </a:p>
        </p:txBody>
      </p:sp>
    </p:spTree>
    <p:extLst>
      <p:ext uri="{BB962C8B-B14F-4D97-AF65-F5344CB8AC3E}">
        <p14:creationId xmlns:p14="http://schemas.microsoft.com/office/powerpoint/2010/main" val="224436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2F4E4F-9E71-4E15-B736-2AAD019225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DBEDC2D-5926-434B-91CC-3DD5585106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A73E904-AE2B-4E7E-8864-1CA90FD14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A5259-5DA9-4D5C-94FC-D4B0FF5E44EC}" type="datetimeFigureOut">
              <a:rPr lang="en-CA" smtClean="0"/>
              <a:t>2023-10-12</a:t>
            </a:fld>
            <a:endParaRPr lang="en-CA"/>
          </a:p>
        </p:txBody>
      </p:sp>
      <p:sp>
        <p:nvSpPr>
          <p:cNvPr id="5" name="Footer Placeholder 4">
            <a:extLst>
              <a:ext uri="{FF2B5EF4-FFF2-40B4-BE49-F238E27FC236}">
                <a16:creationId xmlns:a16="http://schemas.microsoft.com/office/drawing/2014/main" id="{FEB094A9-C38F-49D7-A765-7D34263180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92C640D-429D-4508-9B6C-18869241CF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B61AE-25B5-4EFA-8A12-4B11C5FCA2CD}" type="slidenum">
              <a:rPr lang="en-CA" smtClean="0"/>
              <a:t>‹#›</a:t>
            </a:fld>
            <a:endParaRPr lang="en-CA"/>
          </a:p>
        </p:txBody>
      </p:sp>
    </p:spTree>
    <p:extLst>
      <p:ext uri="{BB962C8B-B14F-4D97-AF65-F5344CB8AC3E}">
        <p14:creationId xmlns:p14="http://schemas.microsoft.com/office/powerpoint/2010/main" val="193031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info@hockeynovascotia.c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ecure-web.cisco.com/1rKydpgcgHq6tYWj3315C8JUq6WgdJu7z2KCdHlxqnD7QNn3tzVEEMv9UBlP4zap3ChzIGC_8LvvneQIadGte72flxsBE8O41Zv6sNAs5yDoc47oFiPXbjmUI7Qf2Do8cll0ANtHuZYgAkUd6VLTML5iwMOz4GpeQuHwM5Fx6Kq8PuLqUyMKMlRaV9gDVp9iROl4n96X9J8SJIDkwNZ951EDLT2kwnp9YY4hssdPvkvZZjlS75nn2RaWED5lkecHPA2ulnR7exQ_-X0wsItNOEg9yZQTZBGPocmuu9wnN5h2cATa3BLz85vsZGaKzs2yz/https%3A%2F%2Fwww.halifaxhawks.ca%2Fl%2F44%2FHHMHA%2Fpages%2F1714%2FSafety--Risk-Management%2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ecure-web.cisco.com/1FGFERCJkzqA0qw5XbnQstdeCRao_62UGBIIDsWeVUbG2kVUqVImVBHaaGlbvHXS-TLrQo37lnQ4rd22cHLbRt95KhpFxXeEGl_spTMIQt28wGOExCbJGew083gdK_VfASWoMiLMSMzZHe8mI5piIVmy9g7QYhWDwQXLuNhhg3rNR4m8t-kjfJkaZN88zNmT5YTTl4GkFK9hJ_EdbGZDHENdlzjVp6IleeNeQJ3GS3AobmU1vjfH5__eGzvo5Nhnpn0RBkJDJtYDJn8RbSCfZKMx_-EVvqnUuYVePcZ2Rm69Qd12nfVFjSdZa7HM_Ngyb/https%3A%2F%2Fwww.halifaxhawks.ca%2Fl%2F44%2FHHMHA%2Fpages%2F1697%2FPolicies-and-Governance%2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afetyrep@halifaxhawks.c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secure-web.cisco.com/1C6IwSs2xgW1V8rCli2ITF2YhtXtW1lUwCPW7YDzzXHT4iKPJO20emu-1fqx6Yc_akmKiT3T4znWaiMcRU_CZxa5z05MiBhNOAUAvwNTkpf0OH7UaS2pUItsU_FakbmhSWp1RDs3-OXjHKQ2-LG_9VDM-KUzvwoFoI7fomhX4UgyaBJHbqWOrmXek81F7ioGos3d64NFU01i3mJjduxH0DLh-qRpLhEdx-Kfq_bknpjavga9qmzrJNP1_kzfKn_2rMI2xblqULxIyXCSNHWemjrrWAkqU2JWUi_JVLaZWquPhwA3cdVsxKL2kr3JMOEvT/https%3A%2F%2Fwww.halifaxhawks.ca%2Fl%2F44%2FHHMHA%2Fpages%2F1704%2FTeam-Management-Resources%2F"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vp.finance@halifaxhawks.ca"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ailto:vp.community@halifaxhawks.ca"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vp.community@halifaxhawks.ca"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hyperlink" Target="https://hockeynovascotia.ca/contact/minor-council" TargetMode="External"/><Relationship Id="rId2" Type="http://schemas.openxmlformats.org/officeDocument/2006/relationships/hyperlink" Target="https://register.hockeycanada.ca/hom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halifaxhawks.ca/page.php?page_id=72840" TargetMode="External"/><Relationship Id="rId2" Type="http://schemas.openxmlformats.org/officeDocument/2006/relationships/hyperlink" Target="http://halifaxhawks.ca/page.php?page_id=123520"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halifaxhawks.ca/page.php?page_id=93971"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halifaxhawks.ca/uploads/halifaxmha/source/0/2023%2024%20Banking%20Information.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s://www.halifaxhawks.ca/uploads/halifaxmha/source/0/HU%20Safety%20and%20CPR%20UPDATED.pdf" TargetMode="External"/><Relationship Id="rId2" Type="http://schemas.openxmlformats.org/officeDocument/2006/relationships/hyperlink" Target="https://hockeynovascotia.ca/coach/coaching-requirement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dn.hockeycanada.ca/hockey-canada/Hockey-Programs/Safety/Insurance/Downloads/2020/2020_injury_report_hockeycanada_ns_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duotone>
              <a:schemeClr val="bg2">
                <a:shade val="45000"/>
                <a:satMod val="135000"/>
              </a:schemeClr>
              <a:prstClr val="white"/>
            </a:duotone>
            <a:lum/>
            <a:extLst>
              <a:ext uri="{BEBA8EAE-BF5A-486C-A8C5-ECC9F3942E4B}">
                <a14:imgProps xmlns:a14="http://schemas.microsoft.com/office/drawing/2010/main">
                  <a14:imgLayer r:embed="rId3">
                    <a14:imgEffect>
                      <a14:saturation sat="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3823-C331-4F4D-8C94-5E23CD67D52B}"/>
              </a:ext>
            </a:extLst>
          </p:cNvPr>
          <p:cNvSpPr>
            <a:spLocks noGrp="1"/>
          </p:cNvSpPr>
          <p:nvPr>
            <p:ph type="ctrTitle"/>
          </p:nvPr>
        </p:nvSpPr>
        <p:spPr>
          <a:xfrm>
            <a:off x="1524000" y="1650274"/>
            <a:ext cx="9144000" cy="2387600"/>
          </a:xfrm>
        </p:spPr>
        <p:txBody>
          <a:bodyPr>
            <a:noAutofit/>
          </a:bodyPr>
          <a:lstStyle/>
          <a:p>
            <a:pPr algn="r"/>
            <a:r>
              <a:rPr lang="en-US" sz="6600" b="1" dirty="0">
                <a:solidFill>
                  <a:srgbClr val="C00000"/>
                </a:solidFill>
                <a:latin typeface="Arial" panose="020B0604020202020204" pitchFamily="34" charset="0"/>
                <a:cs typeface="Arial" panose="020B0604020202020204" pitchFamily="34" charset="0"/>
              </a:rPr>
              <a:t>2023 / 2024 </a:t>
            </a:r>
            <a:br>
              <a:rPr lang="en-US" sz="6600" b="1" dirty="0">
                <a:solidFill>
                  <a:srgbClr val="C00000"/>
                </a:solidFill>
                <a:latin typeface="Arial" panose="020B0604020202020204" pitchFamily="34" charset="0"/>
                <a:cs typeface="Arial" panose="020B0604020202020204" pitchFamily="34" charset="0"/>
              </a:rPr>
            </a:br>
            <a:r>
              <a:rPr lang="en-US" sz="6600" b="1" dirty="0">
                <a:solidFill>
                  <a:srgbClr val="C00000"/>
                </a:solidFill>
                <a:latin typeface="Arial" panose="020B0604020202020204" pitchFamily="34" charset="0"/>
                <a:cs typeface="Arial" panose="020B0604020202020204" pitchFamily="34" charset="0"/>
              </a:rPr>
              <a:t>Manager’s Orientation </a:t>
            </a:r>
            <a:br>
              <a:rPr lang="en-US" sz="6600" b="1" dirty="0">
                <a:solidFill>
                  <a:srgbClr val="C00000"/>
                </a:solidFill>
                <a:latin typeface="Arial" panose="020B0604020202020204" pitchFamily="34" charset="0"/>
                <a:cs typeface="Arial" panose="020B0604020202020204" pitchFamily="34" charset="0"/>
              </a:rPr>
            </a:br>
            <a:r>
              <a:rPr lang="en-US" sz="6600" b="1" dirty="0">
                <a:solidFill>
                  <a:srgbClr val="C00000"/>
                </a:solidFill>
                <a:latin typeface="Arial" panose="020B0604020202020204" pitchFamily="34" charset="0"/>
                <a:cs typeface="Arial" panose="020B0604020202020204" pitchFamily="34" charset="0"/>
              </a:rPr>
              <a:t>Meeting</a:t>
            </a:r>
            <a:endParaRPr lang="en-CA" sz="6600" b="1" dirty="0">
              <a:solidFill>
                <a:srgbClr val="C00000"/>
              </a:solidFill>
              <a:latin typeface="Arial" panose="020B0604020202020204" pitchFamily="34" charset="0"/>
              <a:cs typeface="Arial" panose="020B0604020202020204" pitchFamily="34" charset="0"/>
            </a:endParaRP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40" y="4448241"/>
            <a:ext cx="2582225" cy="2122378"/>
          </a:xfrm>
          <a:prstGeom prst="rect">
            <a:avLst/>
          </a:prstGeom>
        </p:spPr>
      </p:pic>
      <p:sp>
        <p:nvSpPr>
          <p:cNvPr id="9" name="Right Triangle 8">
            <a:extLst>
              <a:ext uri="{FF2B5EF4-FFF2-40B4-BE49-F238E27FC236}">
                <a16:creationId xmlns:a16="http://schemas.microsoft.com/office/drawing/2014/main" id="{04C43223-C98C-499E-9322-9949464C9332}"/>
              </a:ext>
            </a:extLst>
          </p:cNvPr>
          <p:cNvSpPr/>
          <p:nvPr/>
        </p:nvSpPr>
        <p:spPr>
          <a:xfrm rot="16200000">
            <a:off x="8739563" y="3405560"/>
            <a:ext cx="2148148" cy="4756728"/>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10" name="TextBox 9">
            <a:extLst>
              <a:ext uri="{FF2B5EF4-FFF2-40B4-BE49-F238E27FC236}">
                <a16:creationId xmlns:a16="http://schemas.microsoft.com/office/drawing/2014/main" id="{52F1B9E3-88A5-4464-BF94-7DE79ACFE4A5}"/>
              </a:ext>
            </a:extLst>
          </p:cNvPr>
          <p:cNvSpPr txBox="1"/>
          <p:nvPr/>
        </p:nvSpPr>
        <p:spPr>
          <a:xfrm>
            <a:off x="7844118" y="4186631"/>
            <a:ext cx="2823882" cy="523220"/>
          </a:xfrm>
          <a:prstGeom prst="rect">
            <a:avLst/>
          </a:prstGeom>
          <a:noFill/>
        </p:spPr>
        <p:txBody>
          <a:bodyPr wrap="square" rtlCol="0">
            <a:spAutoFit/>
          </a:bodyPr>
          <a:lstStyle/>
          <a:p>
            <a:pPr algn="r"/>
            <a:r>
              <a:rPr lang="en-US" sz="2800" b="1" dirty="0"/>
              <a:t>October 12, 2023</a:t>
            </a:r>
            <a:endParaRPr lang="en-CA" sz="2800" b="1" dirty="0"/>
          </a:p>
        </p:txBody>
      </p:sp>
    </p:spTree>
    <p:extLst>
      <p:ext uri="{BB962C8B-B14F-4D97-AF65-F5344CB8AC3E}">
        <p14:creationId xmlns:p14="http://schemas.microsoft.com/office/powerpoint/2010/main" val="2447268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INJURIES &amp; CONCUSSIONS (CONT’D)</a:t>
            </a:r>
            <a:br>
              <a:rPr lang="en-US" sz="6000" b="1" dirty="0">
                <a:latin typeface="+mn-lt"/>
                <a:cs typeface="Arial" panose="020B0604020202020204" pitchFamily="34" charset="0"/>
              </a:rPr>
            </a:b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a:bodyPr>
          <a:lstStyle/>
          <a:p>
            <a:r>
              <a:rPr lang="en-US" dirty="0"/>
              <a:t>Due to insurance &amp; liability concerns we need to ensure the player is cleared to be back on the ice. </a:t>
            </a:r>
          </a:p>
          <a:p>
            <a:r>
              <a:rPr lang="en-US" dirty="0"/>
              <a:t>Please contact the </a:t>
            </a:r>
            <a:r>
              <a:rPr lang="en-US" dirty="0">
                <a:hlinkClick r:id="rId2"/>
              </a:rPr>
              <a:t>info@hockeynovascotia.ca</a:t>
            </a:r>
            <a:r>
              <a:rPr lang="en-US" dirty="0"/>
              <a:t> with the following information:</a:t>
            </a:r>
          </a:p>
          <a:p>
            <a:pPr lvl="1"/>
            <a:r>
              <a:rPr lang="en-US" dirty="0"/>
              <a:t>Player's name</a:t>
            </a:r>
          </a:p>
          <a:p>
            <a:pPr lvl="1"/>
            <a:r>
              <a:rPr lang="en-US" dirty="0"/>
              <a:t>Injury or surgical procedure</a:t>
            </a:r>
          </a:p>
          <a:p>
            <a:pPr lvl="1"/>
            <a:r>
              <a:rPr lang="en-US" dirty="0"/>
              <a:t>Date of injury or surgical procedure</a:t>
            </a:r>
          </a:p>
          <a:p>
            <a:pPr lvl="1"/>
            <a:r>
              <a:rPr lang="en-US" dirty="0"/>
              <a:t>Plan for return to play </a:t>
            </a:r>
          </a:p>
          <a:p>
            <a:pPr lvl="2"/>
            <a:r>
              <a:rPr lang="en-US" dirty="0"/>
              <a:t>Depending on the injury/surgical procedure medical clearance may be required for return to play (form online)</a:t>
            </a:r>
          </a:p>
          <a:p>
            <a:pPr lvl="1"/>
            <a:r>
              <a:rPr lang="en-US" dirty="0"/>
              <a:t>Date back to full play </a:t>
            </a:r>
          </a:p>
          <a:p>
            <a:endParaRPr lang="en-CA"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4004522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INJURIES &amp; CONCUSSIONS (CONT’D)</a:t>
            </a:r>
            <a:br>
              <a:rPr lang="en-US" sz="6000" b="1" dirty="0">
                <a:latin typeface="+mn-lt"/>
                <a:cs typeface="Arial" panose="020B0604020202020204" pitchFamily="34" charset="0"/>
              </a:rPr>
            </a:b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a:bodyPr>
          <a:lstStyle/>
          <a:p>
            <a:r>
              <a:rPr lang="en-US" dirty="0"/>
              <a:t>HNS Return to Play must be implemented for concussion diagnosis</a:t>
            </a:r>
          </a:p>
          <a:p>
            <a:r>
              <a:rPr lang="en-US" dirty="0"/>
              <a:t>Return to play is gradual for concussions and only begins AFTER a doctor clears return to activity</a:t>
            </a:r>
          </a:p>
          <a:p>
            <a:r>
              <a:rPr lang="en-US" dirty="0"/>
              <a:t>Baseline testing</a:t>
            </a:r>
          </a:p>
          <a:p>
            <a:pPr lvl="1"/>
            <a:r>
              <a:rPr lang="en-US" dirty="0"/>
              <a:t>Available via a number of physiotherapists</a:t>
            </a:r>
          </a:p>
          <a:p>
            <a:pPr lvl="1"/>
            <a:r>
              <a:rPr lang="en-US" dirty="0"/>
              <a:t>Risk management link on Hawks website </a:t>
            </a:r>
            <a:r>
              <a:rPr lang="en-US" u="sng" dirty="0">
                <a:hlinkClick r:id="rId2"/>
              </a:rPr>
              <a:t>https://www.halifaxhawks.ca/l/44/HHMHA/pages/1714/Safety--Risk-Management/</a:t>
            </a:r>
            <a:endParaRPr lang="en-US" dirty="0"/>
          </a:p>
          <a:p>
            <a:endParaRPr lang="en-CA"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1350446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COACHING STAFF </a:t>
            </a:r>
            <a:br>
              <a:rPr lang="en-US" sz="6000" b="1" dirty="0">
                <a:latin typeface="+mn-lt"/>
                <a:cs typeface="Arial" panose="020B0604020202020204" pitchFamily="34" charset="0"/>
              </a:rPr>
            </a:b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a:bodyPr>
          <a:lstStyle/>
          <a:p>
            <a:r>
              <a:rPr lang="en-US" dirty="0"/>
              <a:t>Coaches' helmets must be worn with chin strap snapped on and if working with multiple groups masks must be worn at all times</a:t>
            </a:r>
          </a:p>
          <a:p>
            <a:r>
              <a:rPr lang="en-US" dirty="0"/>
              <a:t>Please review and ensure player gear is fitted and appropriate</a:t>
            </a:r>
          </a:p>
          <a:p>
            <a:r>
              <a:rPr lang="en-US" dirty="0"/>
              <a:t>Sibling on-ice helpers </a:t>
            </a:r>
          </a:p>
          <a:p>
            <a:pPr lvl="1"/>
            <a:r>
              <a:rPr lang="en-US" dirty="0"/>
              <a:t>Must be a registered HNS member for insurance</a:t>
            </a:r>
          </a:p>
          <a:p>
            <a:pPr lvl="1"/>
            <a:r>
              <a:rPr lang="en-US" dirty="0"/>
              <a:t>U13 and below must be in full gear</a:t>
            </a:r>
          </a:p>
          <a:p>
            <a:pPr lvl="1"/>
            <a:r>
              <a:rPr lang="en-US" dirty="0"/>
              <a:t>U15 and above must wear CSA helmet with face mask and neck guard</a:t>
            </a:r>
          </a:p>
          <a:p>
            <a:r>
              <a:rPr lang="en-US" dirty="0"/>
              <a:t>HNS updated their discipline policy October 2021</a:t>
            </a:r>
          </a:p>
          <a:p>
            <a:pPr lvl="1"/>
            <a:r>
              <a:rPr lang="en-US" u="sng" dirty="0">
                <a:hlinkClick r:id="rId2"/>
              </a:rPr>
              <a:t>https://5647e90c-cdn.agilitycms.cloud/Code%20of%20Discipline%20Oct%202021.pdf</a:t>
            </a:r>
          </a:p>
          <a:p>
            <a:pPr lvl="1"/>
            <a:endParaRPr lang="en-CA"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3294631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Safety Rep Update</a:t>
            </a:r>
            <a:br>
              <a:rPr lang="en-US" sz="6000" b="1" dirty="0">
                <a:latin typeface="+mn-lt"/>
                <a:cs typeface="Arial" panose="020B0604020202020204" pitchFamily="34" charset="0"/>
              </a:rPr>
            </a:br>
            <a:r>
              <a:rPr lang="en-US" sz="3600" b="1" dirty="0">
                <a:latin typeface="+mn-lt"/>
                <a:cs typeface="Arial" panose="020B0604020202020204" pitchFamily="34" charset="0"/>
              </a:rPr>
              <a:t>Amy Fredericks</a:t>
            </a:r>
            <a:r>
              <a:rPr lang="en-US" sz="3600" dirty="0">
                <a:latin typeface="+mn-lt"/>
                <a:cs typeface="Arial" panose="020B0604020202020204" pitchFamily="34" charset="0"/>
              </a:rPr>
              <a:t>, Safety Rep Lead</a:t>
            </a: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a:bodyPr>
          <a:lstStyle/>
          <a:p>
            <a:r>
              <a:rPr lang="en-US" dirty="0"/>
              <a:t>A safety representative who is not a coach or manager is mandatory for all teams. </a:t>
            </a:r>
          </a:p>
          <a:p>
            <a:r>
              <a:rPr lang="en-US" dirty="0"/>
              <a:t>A representative must be present during the session to ensure we are following safety protocols. When unable to be present a certified team staff member must be designated to fill in.</a:t>
            </a:r>
          </a:p>
          <a:p>
            <a:r>
              <a:rPr lang="en-US" dirty="0"/>
              <a:t>Any team who does not comply with this will not be approved and will not be able to continue the season.</a:t>
            </a:r>
          </a:p>
          <a:p>
            <a:r>
              <a:rPr lang="en-US" dirty="0"/>
              <a:t>Continued focus on making the dressing rooms safe – two deep and dressing room policies</a:t>
            </a: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3838841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Safety Rep Update (2 deep cont.)</a:t>
            </a:r>
            <a:br>
              <a:rPr lang="en-US" sz="6000" b="1" dirty="0">
                <a:latin typeface="+mn-lt"/>
                <a:cs typeface="Arial" panose="020B0604020202020204" pitchFamily="34" charset="0"/>
              </a:rPr>
            </a:br>
            <a:r>
              <a:rPr lang="en-US" sz="3600" b="1" dirty="0">
                <a:latin typeface="+mn-lt"/>
                <a:cs typeface="Arial" panose="020B0604020202020204" pitchFamily="34" charset="0"/>
              </a:rPr>
              <a:t>Amy Fredericks</a:t>
            </a:r>
            <a:r>
              <a:rPr lang="en-US" sz="3600" dirty="0">
                <a:latin typeface="+mn-lt"/>
                <a:cs typeface="Arial" panose="020B0604020202020204" pitchFamily="34" charset="0"/>
              </a:rPr>
              <a:t>, Safety Rep Lead</a:t>
            </a: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fontScale="85000" lnSpcReduction="10000"/>
          </a:bodyPr>
          <a:lstStyle/>
          <a:p>
            <a:r>
              <a:rPr lang="en-US" dirty="0"/>
              <a:t>At no time should a player be in the locker room alone. When players arrive they must wait for 2 certified team members before entering the locker room. </a:t>
            </a:r>
          </a:p>
          <a:p>
            <a:r>
              <a:rPr lang="en-US" dirty="0"/>
              <a:t>At no time should only 1 adult be present with a player. </a:t>
            </a:r>
          </a:p>
          <a:p>
            <a:r>
              <a:rPr lang="en-US" dirty="0"/>
              <a:t>Hawks team members are responsible for 2 deep safety 30 mins prior to sessions, and 20 mins after – meaning no player shall enter the locker room prior to 30 mins before, and must be cleared from the locker room 20 mins after.</a:t>
            </a:r>
          </a:p>
          <a:p>
            <a:r>
              <a:rPr lang="en-US" dirty="0"/>
              <a:t>For U7 and U9 – because parents are present in locker rooms at these levels, you must ensure that at all times 2 certified Hawks team staff members are present </a:t>
            </a:r>
          </a:p>
          <a:p>
            <a:r>
              <a:rPr lang="en-US" dirty="0"/>
              <a:t>With teams U13 and above who have more than one gender, you must provide 2 adults per locker room of the same gender to ensure safety protocols are in place</a:t>
            </a:r>
          </a:p>
          <a:p>
            <a:r>
              <a:rPr lang="en-US" dirty="0"/>
              <a:t>Teams who do not comply will face disciplinary action from both the Hawks and HNS</a:t>
            </a: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1972" y="5603536"/>
            <a:ext cx="1723685" cy="1416728"/>
          </a:xfrm>
          <a:prstGeom prst="rect">
            <a:avLst/>
          </a:prstGeom>
        </p:spPr>
      </p:pic>
    </p:spTree>
    <p:extLst>
      <p:ext uri="{BB962C8B-B14F-4D97-AF65-F5344CB8AC3E}">
        <p14:creationId xmlns:p14="http://schemas.microsoft.com/office/powerpoint/2010/main" val="1728968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Safety Rep Update (2 deep cont.)</a:t>
            </a:r>
            <a:br>
              <a:rPr lang="en-US" sz="6000" b="1" dirty="0">
                <a:latin typeface="+mn-lt"/>
                <a:cs typeface="Arial" panose="020B0604020202020204" pitchFamily="34" charset="0"/>
              </a:rPr>
            </a:br>
            <a:r>
              <a:rPr lang="en-US" sz="3600" b="1" dirty="0">
                <a:latin typeface="+mn-lt"/>
                <a:cs typeface="Arial" panose="020B0604020202020204" pitchFamily="34" charset="0"/>
              </a:rPr>
              <a:t>Amy Fredericks</a:t>
            </a:r>
            <a:r>
              <a:rPr lang="en-US" sz="3600" dirty="0">
                <a:latin typeface="+mn-lt"/>
                <a:cs typeface="Arial" panose="020B0604020202020204" pitchFamily="34" charset="0"/>
              </a:rPr>
              <a:t>, Safety Rep Lead</a:t>
            </a: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fontScale="85000" lnSpcReduction="20000"/>
          </a:bodyPr>
          <a:lstStyle/>
          <a:p>
            <a:r>
              <a:rPr lang="en-US" dirty="0"/>
              <a:t>We are recommending that the safety rep lock the locker room at the start of practice, this helps to ensure players will not be unsupervised. </a:t>
            </a:r>
          </a:p>
          <a:p>
            <a:r>
              <a:rPr lang="en-US" dirty="0"/>
              <a:t>If a player is arriving late without pre arranging it, the expectation is that they must come fully dressed, coaching staff will be on the ice making 2 deep more difficult for </a:t>
            </a:r>
            <a:r>
              <a:rPr lang="en-US"/>
              <a:t>some teams.</a:t>
            </a:r>
            <a:endParaRPr lang="en-US" dirty="0"/>
          </a:p>
          <a:p>
            <a:r>
              <a:rPr lang="en-US" dirty="0"/>
              <a:t>If coaches would like to step out to discuss game plans, they must ensure their safety rep and manager step in before doing so.</a:t>
            </a:r>
          </a:p>
          <a:p>
            <a:r>
              <a:rPr lang="en-US" dirty="0"/>
              <a:t>All “dressing room monitors” must be certified members listed on your roster. They are safety reps who are just not the teams main rep.</a:t>
            </a:r>
          </a:p>
          <a:p>
            <a:r>
              <a:rPr lang="en-US" dirty="0"/>
              <a:t>In the event that you require more than one safety rep (multi gendered teams), or you do not have a designated back up who is </a:t>
            </a:r>
            <a:r>
              <a:rPr lang="en-US" dirty="0" err="1"/>
              <a:t>cerified</a:t>
            </a:r>
            <a:r>
              <a:rPr lang="en-US" dirty="0"/>
              <a:t>, we can get one additional volunteer certified this season to assist in ensuring the 2 rule is being met. Please reach out to </a:t>
            </a:r>
            <a:r>
              <a:rPr lang="en-US" dirty="0">
                <a:hlinkClick r:id="rId2"/>
              </a:rPr>
              <a:t>safetyrep@halifaxhawks.ca</a:t>
            </a:r>
            <a:r>
              <a:rPr lang="en-US" dirty="0"/>
              <a:t> if you have questions.</a:t>
            </a: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972" y="5603536"/>
            <a:ext cx="1723685" cy="1416728"/>
          </a:xfrm>
          <a:prstGeom prst="rect">
            <a:avLst/>
          </a:prstGeom>
        </p:spPr>
      </p:pic>
    </p:spTree>
    <p:extLst>
      <p:ext uri="{BB962C8B-B14F-4D97-AF65-F5344CB8AC3E}">
        <p14:creationId xmlns:p14="http://schemas.microsoft.com/office/powerpoint/2010/main" val="283069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Dressing Room Policy</a:t>
            </a:r>
            <a:br>
              <a:rPr lang="en-US" sz="6000" b="1" dirty="0">
                <a:latin typeface="+mn-lt"/>
                <a:cs typeface="Arial" panose="020B0604020202020204" pitchFamily="34" charset="0"/>
              </a:rPr>
            </a:br>
            <a:r>
              <a:rPr lang="en-US" sz="3600" b="1" dirty="0">
                <a:latin typeface="+mn-lt"/>
                <a:cs typeface="Arial" panose="020B0604020202020204" pitchFamily="34" charset="0"/>
              </a:rPr>
              <a:t>Amy Fredericks</a:t>
            </a:r>
            <a:r>
              <a:rPr lang="en-US" sz="3600" dirty="0">
                <a:latin typeface="+mn-lt"/>
                <a:cs typeface="Arial" panose="020B0604020202020204" pitchFamily="34" charset="0"/>
              </a:rPr>
              <a:t>, Safety Rep Lead</a:t>
            </a:r>
            <a:endParaRPr lang="en-CA" sz="6000" dirty="0">
              <a:latin typeface="+mn-lt"/>
              <a:cs typeface="Arial" panose="020B0604020202020204" pitchFamily="34" charset="0"/>
            </a:endParaRP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1972" y="5603536"/>
            <a:ext cx="1723685" cy="1416728"/>
          </a:xfrm>
          <a:prstGeom prst="rect">
            <a:avLst/>
          </a:prstGeom>
        </p:spPr>
      </p:pic>
      <p:sp>
        <p:nvSpPr>
          <p:cNvPr id="9" name="TextBox 8">
            <a:extLst>
              <a:ext uri="{FF2B5EF4-FFF2-40B4-BE49-F238E27FC236}">
                <a16:creationId xmlns:a16="http://schemas.microsoft.com/office/drawing/2014/main" id="{E383FABC-F2A1-9F41-B41D-B7B3E6BCC917}"/>
              </a:ext>
            </a:extLst>
          </p:cNvPr>
          <p:cNvSpPr txBox="1"/>
          <p:nvPr/>
        </p:nvSpPr>
        <p:spPr>
          <a:xfrm>
            <a:off x="972272" y="1804756"/>
            <a:ext cx="10035251" cy="4093428"/>
          </a:xfrm>
          <a:prstGeom prst="rect">
            <a:avLst/>
          </a:prstGeom>
          <a:noFill/>
        </p:spPr>
        <p:txBody>
          <a:bodyPr wrap="square">
            <a:spAutoFit/>
          </a:bodyPr>
          <a:lstStyle/>
          <a:p>
            <a:pPr>
              <a:buFont typeface="+mj-lt"/>
              <a:buAutoNum type="arabicPeriod"/>
            </a:pPr>
            <a:r>
              <a:rPr lang="en-CA" sz="2000" b="1" i="1" dirty="0">
                <a:effectLst/>
                <a:latin typeface="Calibri" panose="020F0502020204030204" pitchFamily="34" charset="0"/>
              </a:rPr>
              <a:t>The Minimum Attire Rule </a:t>
            </a:r>
            <a:endParaRPr lang="en-CA" sz="2000" dirty="0">
              <a:effectLst/>
            </a:endParaRPr>
          </a:p>
          <a:p>
            <a:endParaRPr lang="en-CA" sz="2000" dirty="0">
              <a:effectLst/>
              <a:latin typeface="Calibri" panose="020F0502020204030204" pitchFamily="34" charset="0"/>
            </a:endParaRPr>
          </a:p>
          <a:p>
            <a:r>
              <a:rPr lang="en-CA" sz="2000" dirty="0">
                <a:effectLst/>
                <a:latin typeface="Calibri" panose="020F0502020204030204" pitchFamily="34" charset="0"/>
              </a:rPr>
              <a:t>To best promote inclusion and to respect the privacy of all participants on a team, Hockey Canada requires all participants to wear ‘minimum attire’ at all times in a dressing room or in dressing environments where more than one participant is present. </a:t>
            </a:r>
          </a:p>
          <a:p>
            <a:endParaRPr lang="en-CA" sz="2000" dirty="0">
              <a:latin typeface="Calibri" panose="020F0502020204030204" pitchFamily="34" charset="0"/>
            </a:endParaRPr>
          </a:p>
          <a:p>
            <a:r>
              <a:rPr lang="en-CA" sz="2000" dirty="0">
                <a:effectLst/>
                <a:latin typeface="Calibri" panose="020F0502020204030204" pitchFamily="34" charset="0"/>
              </a:rPr>
              <a:t>This means that participants should arrive at the rink wearing a base layer (e.g., shorts and t-shirt, compression shorts and shirt or sports bra). A participant not arriving at the rink wearing their base layer can use an appropriate private space (e.g., private restroom stalls or empty/unused dressing rooms) to change into the base layer and then enter the team dressing room with the other participants. </a:t>
            </a:r>
          </a:p>
          <a:p>
            <a:endParaRPr lang="en-CA" sz="2000" dirty="0">
              <a:latin typeface="Calibri" panose="020F0502020204030204" pitchFamily="34" charset="0"/>
            </a:endParaRPr>
          </a:p>
          <a:p>
            <a:r>
              <a:rPr lang="en-CA" sz="2000" dirty="0">
                <a:effectLst/>
                <a:latin typeface="Calibri" panose="020F0502020204030204" pitchFamily="34" charset="0"/>
              </a:rPr>
              <a:t>Specific rules for those who shower</a:t>
            </a:r>
            <a:endParaRPr lang="en-CA" sz="2000" dirty="0">
              <a:effectLst/>
            </a:endParaRPr>
          </a:p>
        </p:txBody>
      </p:sp>
    </p:spTree>
    <p:extLst>
      <p:ext uri="{BB962C8B-B14F-4D97-AF65-F5344CB8AC3E}">
        <p14:creationId xmlns:p14="http://schemas.microsoft.com/office/powerpoint/2010/main" val="1045278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Dressing Room Policy - FAQ</a:t>
            </a:r>
            <a:br>
              <a:rPr lang="en-US" sz="6000" b="1" dirty="0">
                <a:latin typeface="+mn-lt"/>
                <a:cs typeface="Arial" panose="020B0604020202020204" pitchFamily="34" charset="0"/>
              </a:rPr>
            </a:br>
            <a:r>
              <a:rPr lang="en-US" sz="3600" b="1" dirty="0">
                <a:latin typeface="+mn-lt"/>
                <a:cs typeface="Arial" panose="020B0604020202020204" pitchFamily="34" charset="0"/>
              </a:rPr>
              <a:t>Amy Fredericks</a:t>
            </a:r>
            <a:r>
              <a:rPr lang="en-US" sz="3600" dirty="0">
                <a:latin typeface="+mn-lt"/>
                <a:cs typeface="Arial" panose="020B0604020202020204" pitchFamily="34" charset="0"/>
              </a:rPr>
              <a:t>, Safety Rep Lead</a:t>
            </a:r>
            <a:endParaRPr lang="en-CA" sz="6000" dirty="0">
              <a:latin typeface="+mn-lt"/>
              <a:cs typeface="Arial" panose="020B0604020202020204" pitchFamily="34" charset="0"/>
            </a:endParaRP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7885" y="5441272"/>
            <a:ext cx="1723685" cy="1416728"/>
          </a:xfrm>
          <a:prstGeom prst="rect">
            <a:avLst/>
          </a:prstGeom>
        </p:spPr>
      </p:pic>
      <p:sp>
        <p:nvSpPr>
          <p:cNvPr id="9" name="TextBox 8">
            <a:extLst>
              <a:ext uri="{FF2B5EF4-FFF2-40B4-BE49-F238E27FC236}">
                <a16:creationId xmlns:a16="http://schemas.microsoft.com/office/drawing/2014/main" id="{E383FABC-F2A1-9F41-B41D-B7B3E6BCC917}"/>
              </a:ext>
            </a:extLst>
          </p:cNvPr>
          <p:cNvSpPr txBox="1"/>
          <p:nvPr/>
        </p:nvSpPr>
        <p:spPr>
          <a:xfrm>
            <a:off x="972272" y="1804756"/>
            <a:ext cx="10035251" cy="5416868"/>
          </a:xfrm>
          <a:prstGeom prst="rect">
            <a:avLst/>
          </a:prstGeom>
          <a:noFill/>
        </p:spPr>
        <p:txBody>
          <a:bodyPr wrap="square">
            <a:spAutoFit/>
          </a:bodyPr>
          <a:lstStyle/>
          <a:p>
            <a:pPr algn="l"/>
            <a:r>
              <a:rPr lang="en-CA" sz="1800" b="1" i="0" u="none" strike="noStrike" dirty="0">
                <a:solidFill>
                  <a:srgbClr val="242424"/>
                </a:solidFill>
                <a:effectLst/>
                <a:latin typeface="Calibri" panose="020F0502020204030204" pitchFamily="34" charset="0"/>
              </a:rPr>
              <a:t>Q1</a:t>
            </a:r>
            <a:r>
              <a:rPr lang="en-CA" sz="1800" b="0" i="0" u="none" strike="noStrike" dirty="0">
                <a:solidFill>
                  <a:srgbClr val="242424"/>
                </a:solidFill>
                <a:effectLst/>
                <a:latin typeface="Calibri" panose="020F0502020204030204" pitchFamily="34" charset="0"/>
              </a:rPr>
              <a:t>. I currently wear a T-shirt but only underwear on the bottom with a jock in shorts?</a:t>
            </a:r>
            <a:endParaRPr lang="en-CA" sz="2000" b="0" i="0" u="none" strike="noStrike" dirty="0">
              <a:solidFill>
                <a:srgbClr val="000000"/>
              </a:solidFill>
              <a:effectLst/>
              <a:latin typeface="Calibri" panose="020F0502020204030204" pitchFamily="34" charset="0"/>
            </a:endParaRPr>
          </a:p>
          <a:p>
            <a:pPr algn="l"/>
            <a:r>
              <a:rPr lang="en-CA" sz="1800" b="0" i="0" u="none" strike="noStrike" dirty="0">
                <a:solidFill>
                  <a:srgbClr val="242424"/>
                </a:solidFill>
                <a:effectLst/>
                <a:latin typeface="Calibri" panose="020F0502020204030204" pitchFamily="34" charset="0"/>
              </a:rPr>
              <a:t> </a:t>
            </a:r>
            <a:endParaRPr lang="en-CA" sz="2000" b="0" i="0" u="none" strike="noStrike" dirty="0">
              <a:solidFill>
                <a:srgbClr val="000000"/>
              </a:solidFill>
              <a:effectLst/>
              <a:latin typeface="Calibri" panose="020F0502020204030204" pitchFamily="34" charset="0"/>
            </a:endParaRPr>
          </a:p>
          <a:p>
            <a:pPr algn="l"/>
            <a:r>
              <a:rPr lang="en-CA" sz="1800" b="1" i="0" u="none" strike="noStrike" dirty="0">
                <a:solidFill>
                  <a:srgbClr val="242424"/>
                </a:solidFill>
                <a:effectLst/>
                <a:latin typeface="Calibri" panose="020F0502020204030204" pitchFamily="34" charset="0"/>
              </a:rPr>
              <a:t>A1.</a:t>
            </a:r>
            <a:r>
              <a:rPr lang="en-CA" sz="1800" b="0" i="0" u="none" strike="noStrike" dirty="0">
                <a:solidFill>
                  <a:srgbClr val="242424"/>
                </a:solidFill>
                <a:effectLst/>
                <a:latin typeface="Calibri" panose="020F0502020204030204" pitchFamily="34" charset="0"/>
              </a:rPr>
              <a:t> You could move to wearing a base layer or you will need to go to the wash</a:t>
            </a:r>
            <a:r>
              <a:rPr lang="en-CA" sz="1800" b="0" i="0" u="none" strike="noStrike" dirty="0">
                <a:solidFill>
                  <a:srgbClr val="070706"/>
                </a:solidFill>
                <a:effectLst/>
                <a:latin typeface="Calibri" panose="020F0502020204030204" pitchFamily="34" charset="0"/>
              </a:rPr>
              <a:t>room</a:t>
            </a:r>
            <a:r>
              <a:rPr lang="en-CA" sz="1800" b="0" i="0" u="none" strike="noStrike" dirty="0">
                <a:solidFill>
                  <a:srgbClr val="242424"/>
                </a:solidFill>
                <a:effectLst/>
                <a:latin typeface="Calibri" panose="020F0502020204030204" pitchFamily="34" charset="0"/>
              </a:rPr>
              <a:t> to get ready including putting on your hockey pants.</a:t>
            </a:r>
            <a:endParaRPr lang="en-CA" sz="2000" b="0" i="0" u="none" strike="noStrike" dirty="0">
              <a:solidFill>
                <a:srgbClr val="000000"/>
              </a:solidFill>
              <a:effectLst/>
              <a:latin typeface="Calibri" panose="020F0502020204030204" pitchFamily="34" charset="0"/>
            </a:endParaRPr>
          </a:p>
          <a:p>
            <a:pPr algn="l"/>
            <a:r>
              <a:rPr lang="en-CA" sz="1800" b="0" i="0" u="none" strike="noStrike" dirty="0">
                <a:solidFill>
                  <a:srgbClr val="242424"/>
                </a:solidFill>
                <a:effectLst/>
                <a:latin typeface="Calibri" panose="020F0502020204030204" pitchFamily="34" charset="0"/>
              </a:rPr>
              <a:t> </a:t>
            </a:r>
            <a:endParaRPr lang="en-CA" sz="2000" b="0" i="0" u="none" strike="noStrike" dirty="0">
              <a:solidFill>
                <a:srgbClr val="000000"/>
              </a:solidFill>
              <a:effectLst/>
              <a:latin typeface="Calibri" panose="020F0502020204030204" pitchFamily="34" charset="0"/>
            </a:endParaRPr>
          </a:p>
          <a:p>
            <a:pPr algn="l"/>
            <a:r>
              <a:rPr lang="en-CA" sz="1800" b="1" i="0" u="none" strike="noStrike" dirty="0">
                <a:solidFill>
                  <a:srgbClr val="242424"/>
                </a:solidFill>
                <a:effectLst/>
                <a:latin typeface="Calibri" panose="020F0502020204030204" pitchFamily="34" charset="0"/>
              </a:rPr>
              <a:t>Q2</a:t>
            </a:r>
            <a:r>
              <a:rPr lang="en-CA" sz="1800" b="0" i="0" u="none" strike="noStrike" dirty="0">
                <a:solidFill>
                  <a:srgbClr val="242424"/>
                </a:solidFill>
                <a:effectLst/>
                <a:latin typeface="Calibri" panose="020F0502020204030204" pitchFamily="34" charset="0"/>
              </a:rPr>
              <a:t> I currently wear Under Armour but with a jock built in?</a:t>
            </a:r>
            <a:endParaRPr lang="en-CA" sz="2000" b="0" i="0" u="none" strike="noStrike" dirty="0">
              <a:solidFill>
                <a:srgbClr val="000000"/>
              </a:solidFill>
              <a:effectLst/>
              <a:latin typeface="Calibri" panose="020F0502020204030204" pitchFamily="34" charset="0"/>
            </a:endParaRPr>
          </a:p>
          <a:p>
            <a:pPr algn="l"/>
            <a:r>
              <a:rPr lang="en-CA" sz="1800" b="0" i="0" u="none" strike="noStrike" dirty="0">
                <a:solidFill>
                  <a:srgbClr val="242424"/>
                </a:solidFill>
                <a:effectLst/>
                <a:latin typeface="Calibri" panose="020F0502020204030204" pitchFamily="34" charset="0"/>
              </a:rPr>
              <a:t> </a:t>
            </a:r>
            <a:endParaRPr lang="en-CA" sz="2000" b="0" i="0" u="none" strike="noStrike" dirty="0">
              <a:solidFill>
                <a:srgbClr val="000000"/>
              </a:solidFill>
              <a:effectLst/>
              <a:latin typeface="Calibri" panose="020F0502020204030204" pitchFamily="34" charset="0"/>
            </a:endParaRPr>
          </a:p>
          <a:p>
            <a:pPr algn="l"/>
            <a:r>
              <a:rPr lang="en-CA" sz="1800" b="1" i="0" u="none" strike="noStrike" dirty="0">
                <a:solidFill>
                  <a:srgbClr val="242424"/>
                </a:solidFill>
                <a:effectLst/>
                <a:latin typeface="Calibri" panose="020F0502020204030204" pitchFamily="34" charset="0"/>
              </a:rPr>
              <a:t>A2</a:t>
            </a:r>
            <a:r>
              <a:rPr lang="en-CA" sz="1800" b="0" i="0" u="none" strike="noStrike" dirty="0">
                <a:solidFill>
                  <a:srgbClr val="242424"/>
                </a:solidFill>
                <a:effectLst/>
                <a:latin typeface="Calibri" panose="020F0502020204030204" pitchFamily="34" charset="0"/>
              </a:rPr>
              <a:t>. This would constitute minimum attire</a:t>
            </a:r>
            <a:endParaRPr lang="en-CA" sz="2000" b="0" i="0" u="none" strike="noStrike" dirty="0">
              <a:solidFill>
                <a:srgbClr val="000000"/>
              </a:solidFill>
              <a:effectLst/>
              <a:latin typeface="Calibri" panose="020F0502020204030204" pitchFamily="34" charset="0"/>
            </a:endParaRPr>
          </a:p>
          <a:p>
            <a:pPr algn="l"/>
            <a:r>
              <a:rPr lang="en-CA" sz="1800" b="0" i="0" u="none" strike="noStrike" dirty="0">
                <a:solidFill>
                  <a:srgbClr val="242424"/>
                </a:solidFill>
                <a:effectLst/>
                <a:latin typeface="Calibri" panose="020F0502020204030204" pitchFamily="34" charset="0"/>
              </a:rPr>
              <a:t> </a:t>
            </a:r>
            <a:endParaRPr lang="en-CA" sz="2000" b="0" i="0" u="none" strike="noStrike" dirty="0">
              <a:solidFill>
                <a:srgbClr val="000000"/>
              </a:solidFill>
              <a:effectLst/>
              <a:latin typeface="Calibri" panose="020F0502020204030204" pitchFamily="34" charset="0"/>
            </a:endParaRPr>
          </a:p>
          <a:p>
            <a:pPr algn="l"/>
            <a:r>
              <a:rPr lang="en-CA" sz="1800" b="1" i="0" u="none" strike="noStrike" dirty="0">
                <a:solidFill>
                  <a:srgbClr val="242424"/>
                </a:solidFill>
                <a:effectLst/>
                <a:latin typeface="Calibri" panose="020F0502020204030204" pitchFamily="34" charset="0"/>
              </a:rPr>
              <a:t>Q3. </a:t>
            </a:r>
            <a:r>
              <a:rPr lang="en-CA" sz="1800" b="0" i="0" u="none" strike="noStrike" dirty="0">
                <a:solidFill>
                  <a:srgbClr val="242424"/>
                </a:solidFill>
                <a:effectLst/>
                <a:latin typeface="Calibri" panose="020F0502020204030204" pitchFamily="34" charset="0"/>
              </a:rPr>
              <a:t>I don’t wear a t shirt under my gear?</a:t>
            </a:r>
            <a:endParaRPr lang="en-CA" sz="2000" b="0" i="0" u="none" strike="noStrike" dirty="0">
              <a:solidFill>
                <a:srgbClr val="000000"/>
              </a:solidFill>
              <a:effectLst/>
              <a:latin typeface="Calibri" panose="020F0502020204030204" pitchFamily="34" charset="0"/>
            </a:endParaRPr>
          </a:p>
          <a:p>
            <a:pPr algn="l"/>
            <a:r>
              <a:rPr lang="en-CA" sz="1800" b="0" i="0" u="none" strike="noStrike" dirty="0">
                <a:solidFill>
                  <a:srgbClr val="242424"/>
                </a:solidFill>
                <a:effectLst/>
                <a:latin typeface="Calibri" panose="020F0502020204030204" pitchFamily="34" charset="0"/>
              </a:rPr>
              <a:t> </a:t>
            </a:r>
            <a:endParaRPr lang="en-CA" sz="2000" b="0" i="0" u="none" strike="noStrike" dirty="0">
              <a:solidFill>
                <a:srgbClr val="000000"/>
              </a:solidFill>
              <a:effectLst/>
              <a:latin typeface="Calibri" panose="020F0502020204030204" pitchFamily="34" charset="0"/>
            </a:endParaRPr>
          </a:p>
          <a:p>
            <a:pPr algn="l"/>
            <a:r>
              <a:rPr lang="en-CA" sz="1800" b="1" i="0" u="none" strike="noStrike" dirty="0">
                <a:solidFill>
                  <a:srgbClr val="242424"/>
                </a:solidFill>
                <a:effectLst/>
                <a:latin typeface="Calibri" panose="020F0502020204030204" pitchFamily="34" charset="0"/>
              </a:rPr>
              <a:t>A3. </a:t>
            </a:r>
            <a:r>
              <a:rPr lang="en-CA" sz="1800" b="0" i="0" u="none" strike="noStrike" dirty="0">
                <a:solidFill>
                  <a:srgbClr val="242424"/>
                </a:solidFill>
                <a:effectLst/>
                <a:latin typeface="Calibri" panose="020F0502020204030204" pitchFamily="34" charset="0"/>
              </a:rPr>
              <a:t>You can consider wearing a t-shirt or go to the wash</a:t>
            </a:r>
            <a:r>
              <a:rPr lang="en-CA" sz="1800" b="0" i="0" u="none" strike="noStrike" dirty="0">
                <a:solidFill>
                  <a:srgbClr val="070706"/>
                </a:solidFill>
                <a:effectLst/>
                <a:latin typeface="Calibri" panose="020F0502020204030204" pitchFamily="34" charset="0"/>
              </a:rPr>
              <a:t>room</a:t>
            </a:r>
            <a:r>
              <a:rPr lang="en-CA" sz="1800" b="0" i="0" u="none" strike="noStrike" dirty="0">
                <a:solidFill>
                  <a:srgbClr val="242424"/>
                </a:solidFill>
                <a:effectLst/>
                <a:latin typeface="Calibri" panose="020F0502020204030204" pitchFamily="34" charset="0"/>
              </a:rPr>
              <a:t> to put your shoulder pads / chest protector and jersey on.</a:t>
            </a:r>
            <a:endParaRPr lang="en-CA" sz="2000" b="0" i="0" u="none" strike="noStrike" dirty="0">
              <a:solidFill>
                <a:srgbClr val="000000"/>
              </a:solidFill>
              <a:effectLst/>
              <a:latin typeface="Calibri" panose="020F0502020204030204" pitchFamily="34" charset="0"/>
            </a:endParaRPr>
          </a:p>
          <a:p>
            <a:pPr algn="l"/>
            <a:r>
              <a:rPr lang="en-CA" sz="1800" b="0" i="0" u="none" strike="noStrike" dirty="0">
                <a:solidFill>
                  <a:srgbClr val="242424"/>
                </a:solidFill>
                <a:effectLst/>
                <a:latin typeface="Calibri" panose="020F0502020204030204" pitchFamily="34" charset="0"/>
              </a:rPr>
              <a:t> </a:t>
            </a:r>
            <a:endParaRPr lang="en-CA" sz="2000" b="0" i="0" u="none" strike="noStrike" dirty="0">
              <a:solidFill>
                <a:srgbClr val="000000"/>
              </a:solidFill>
              <a:effectLst/>
              <a:latin typeface="Calibri" panose="020F0502020204030204" pitchFamily="34" charset="0"/>
            </a:endParaRPr>
          </a:p>
          <a:p>
            <a:pPr algn="l"/>
            <a:r>
              <a:rPr lang="en-CA" sz="1800" b="1" i="0" u="none" strike="noStrike" dirty="0">
                <a:solidFill>
                  <a:srgbClr val="242424"/>
                </a:solidFill>
                <a:effectLst/>
                <a:latin typeface="Calibri" panose="020F0502020204030204" pitchFamily="34" charset="0"/>
              </a:rPr>
              <a:t>Q4. </a:t>
            </a:r>
            <a:r>
              <a:rPr lang="en-CA" sz="1800" b="0" i="0" u="none" strike="noStrike" dirty="0">
                <a:solidFill>
                  <a:srgbClr val="242424"/>
                </a:solidFill>
                <a:effectLst/>
                <a:latin typeface="Calibri" panose="020F0502020204030204" pitchFamily="34" charset="0"/>
              </a:rPr>
              <a:t>My team / group is a single gender do we have to follow these rules?</a:t>
            </a:r>
            <a:endParaRPr lang="en-CA" sz="2000" b="0" i="0" u="none" strike="noStrike" dirty="0">
              <a:solidFill>
                <a:srgbClr val="000000"/>
              </a:solidFill>
              <a:effectLst/>
              <a:latin typeface="Calibri" panose="020F0502020204030204" pitchFamily="34" charset="0"/>
            </a:endParaRPr>
          </a:p>
          <a:p>
            <a:pPr algn="l"/>
            <a:r>
              <a:rPr lang="en-CA" sz="1800" b="0" i="0" u="none" strike="noStrike" dirty="0">
                <a:solidFill>
                  <a:srgbClr val="242424"/>
                </a:solidFill>
                <a:effectLst/>
                <a:latin typeface="Calibri" panose="020F0502020204030204" pitchFamily="34" charset="0"/>
              </a:rPr>
              <a:t> </a:t>
            </a:r>
            <a:endParaRPr lang="en-CA" sz="2000" b="0" i="0" u="none" strike="noStrike" dirty="0">
              <a:solidFill>
                <a:srgbClr val="000000"/>
              </a:solidFill>
              <a:effectLst/>
              <a:latin typeface="Calibri" panose="020F0502020204030204" pitchFamily="34" charset="0"/>
            </a:endParaRPr>
          </a:p>
          <a:p>
            <a:pPr algn="l"/>
            <a:r>
              <a:rPr lang="en-CA" sz="1800" b="1" i="0" u="none" strike="noStrike" dirty="0">
                <a:solidFill>
                  <a:srgbClr val="242424"/>
                </a:solidFill>
                <a:effectLst/>
                <a:latin typeface="Calibri" panose="020F0502020204030204" pitchFamily="34" charset="0"/>
              </a:rPr>
              <a:t>A4.</a:t>
            </a:r>
            <a:r>
              <a:rPr lang="en-CA" sz="1800" b="0" i="0" u="none" strike="noStrike" dirty="0">
                <a:solidFill>
                  <a:srgbClr val="242424"/>
                </a:solidFill>
                <a:effectLst/>
                <a:latin typeface="Calibri" panose="020F0502020204030204" pitchFamily="34" charset="0"/>
              </a:rPr>
              <a:t> Yes – all groups need to follow these rules at all times.</a:t>
            </a:r>
            <a:endParaRPr lang="en-CA" sz="2000" b="0" i="0" u="none" strike="noStrike" dirty="0">
              <a:solidFill>
                <a:srgbClr val="000000"/>
              </a:solidFill>
              <a:effectLst/>
              <a:latin typeface="Calibri" panose="020F0502020204030204" pitchFamily="34" charset="0"/>
            </a:endParaRPr>
          </a:p>
          <a:p>
            <a:endParaRPr lang="en-CA" sz="2000" b="1" i="1" dirty="0">
              <a:effectLst/>
              <a:latin typeface="Calibri" panose="020F0502020204030204" pitchFamily="34" charset="0"/>
            </a:endParaRPr>
          </a:p>
          <a:p>
            <a:endParaRPr lang="en-CA" sz="2000" dirty="0">
              <a:effectLst/>
            </a:endParaRPr>
          </a:p>
        </p:txBody>
      </p:sp>
    </p:spTree>
    <p:extLst>
      <p:ext uri="{BB962C8B-B14F-4D97-AF65-F5344CB8AC3E}">
        <p14:creationId xmlns:p14="http://schemas.microsoft.com/office/powerpoint/2010/main" val="2877149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EMBRACE DIVERSITY &amp; INCLUSION</a:t>
            </a:r>
            <a:br>
              <a:rPr lang="en-US" sz="6000" b="1" dirty="0">
                <a:latin typeface="+mn-lt"/>
                <a:cs typeface="Arial" panose="020B0604020202020204" pitchFamily="34" charset="0"/>
              </a:rPr>
            </a:b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fontScale="85000" lnSpcReduction="10000"/>
          </a:bodyPr>
          <a:lstStyle/>
          <a:p>
            <a:r>
              <a:rPr lang="en-US" dirty="0"/>
              <a:t>Consistent with the Hawks’ Values and Code of Conduct, the Hawks supports Hockey Nova Scotia’s Diversity and Inclusion Task Force</a:t>
            </a:r>
          </a:p>
          <a:p>
            <a:pPr lvl="1"/>
            <a:r>
              <a:rPr lang="en-US" dirty="0"/>
              <a:t>https://hockeynovascotia.ca/about-us/hockey-lab/diversity-and-inclusion-task-force</a:t>
            </a:r>
          </a:p>
          <a:p>
            <a:r>
              <a:rPr lang="en-US" dirty="0"/>
              <a:t>All Hawks members (players, parents, coaches, etc.) are prohibited from making inappropriate statements, comments or ‘slurs’ based on any prohibited ground of discrimination under the Nova Scotia Human Rights Act (i.e. inappropriate gender-based, sexual-orientation based, race-based comments, etc.);</a:t>
            </a:r>
          </a:p>
          <a:p>
            <a:r>
              <a:rPr lang="en-US" dirty="0"/>
              <a:t>The Hawks will investigate such statements, comments or slurs as a violation of our Code of Conduct and take remedial or disciplinary action, where appropriate. </a:t>
            </a:r>
          </a:p>
          <a:p>
            <a:pPr marL="0" indent="0">
              <a:buNone/>
            </a:pPr>
            <a:r>
              <a:rPr lang="en-US" dirty="0"/>
              <a:t>    </a:t>
            </a:r>
          </a:p>
          <a:p>
            <a:endParaRPr lang="en-US" dirty="0"/>
          </a:p>
          <a:p>
            <a:pPr marL="0" indent="0">
              <a:buNone/>
            </a:pPr>
            <a:r>
              <a:rPr lang="en-US" dirty="0"/>
              <a:t> </a:t>
            </a:r>
          </a:p>
          <a:p>
            <a:endParaRPr lang="en-US" dirty="0"/>
          </a:p>
          <a:p>
            <a:endParaRPr lang="en-US"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pic>
        <p:nvPicPr>
          <p:cNvPr id="2" name="Picture 1">
            <a:extLst>
              <a:ext uri="{FF2B5EF4-FFF2-40B4-BE49-F238E27FC236}">
                <a16:creationId xmlns:a16="http://schemas.microsoft.com/office/drawing/2014/main" id="{DAF4D66E-244D-4EF6-9CB2-CF103412EE03}"/>
              </a:ext>
            </a:extLst>
          </p:cNvPr>
          <p:cNvPicPr>
            <a:picLocks noChangeAspect="1"/>
          </p:cNvPicPr>
          <p:nvPr/>
        </p:nvPicPr>
        <p:blipFill>
          <a:blip r:embed="rId3"/>
          <a:stretch>
            <a:fillRect/>
          </a:stretch>
        </p:blipFill>
        <p:spPr>
          <a:xfrm>
            <a:off x="3910423" y="4777014"/>
            <a:ext cx="4629968" cy="1344904"/>
          </a:xfrm>
          <a:prstGeom prst="rect">
            <a:avLst/>
          </a:prstGeom>
        </p:spPr>
      </p:pic>
    </p:spTree>
    <p:extLst>
      <p:ext uri="{BB962C8B-B14F-4D97-AF65-F5344CB8AC3E}">
        <p14:creationId xmlns:p14="http://schemas.microsoft.com/office/powerpoint/2010/main" val="1173491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OTHER SAFETY &amp; RISK</a:t>
            </a:r>
            <a:br>
              <a:rPr lang="en-US" sz="6000" b="1" dirty="0">
                <a:latin typeface="+mn-lt"/>
                <a:cs typeface="Arial" panose="020B0604020202020204" pitchFamily="34" charset="0"/>
              </a:rPr>
            </a:b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a:bodyPr>
          <a:lstStyle/>
          <a:p>
            <a:r>
              <a:rPr lang="en-US" dirty="0"/>
              <a:t>First aid kits must be purchased and available at all team events</a:t>
            </a:r>
          </a:p>
          <a:p>
            <a:pPr lvl="1"/>
            <a:r>
              <a:rPr lang="en-US" dirty="0"/>
              <a:t>See website for first aid kit minimum requirement </a:t>
            </a:r>
          </a:p>
          <a:p>
            <a:r>
              <a:rPr lang="en-US" dirty="0"/>
              <a:t>No sharing of water bottles </a:t>
            </a:r>
          </a:p>
          <a:p>
            <a:endParaRPr lang="en-US" dirty="0"/>
          </a:p>
          <a:p>
            <a:endParaRPr lang="en-US"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2321528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duotone>
              <a:schemeClr val="bg2">
                <a:shade val="45000"/>
                <a:satMod val="135000"/>
              </a:schemeClr>
              <a:prstClr val="white"/>
            </a:duotone>
            <a:lum/>
            <a:extLst>
              <a:ext uri="{BEBA8EAE-BF5A-486C-A8C5-ECC9F3942E4B}">
                <a14:imgProps xmlns:a14="http://schemas.microsoft.com/office/drawing/2010/main">
                  <a14:imgLayer r:embed="rId3">
                    <a14:imgEffect>
                      <a14:saturation sat="0"/>
                    </a14:imgEffect>
                  </a14:imgLayer>
                </a14:imgProps>
              </a:ext>
            </a:extLst>
          </a:blip>
          <a:srcRect/>
          <a:stretch>
            <a:fillRect/>
          </a:stretch>
        </a:blipFill>
        <a:effectLst/>
      </p:bgPr>
    </p:bg>
    <p:spTree>
      <p:nvGrpSpPr>
        <p:cNvPr id="1" name=""/>
        <p:cNvGrpSpPr/>
        <p:nvPr/>
      </p:nvGrpSpPr>
      <p:grpSpPr>
        <a:xfrm>
          <a:off x="0" y="0"/>
          <a:ext cx="0" cy="0"/>
          <a:chOff x="0" y="0"/>
          <a:chExt cx="0" cy="0"/>
        </a:xfrm>
      </p:grpSpPr>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a:bodyPr>
          <a:lstStyle/>
          <a:p>
            <a:r>
              <a:rPr lang="en-US" sz="6000" b="1" dirty="0">
                <a:latin typeface="+mn-lt"/>
                <a:cs typeface="Arial" panose="020B0604020202020204" pitchFamily="34" charset="0"/>
              </a:rPr>
              <a:t>WELCOME AND THANK-YOU</a:t>
            </a:r>
            <a:endParaRPr lang="en-CA" sz="6000" b="1"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p:txBody>
          <a:bodyPr numCol="2">
            <a:normAutofit/>
          </a:bodyPr>
          <a:lstStyle/>
          <a:p>
            <a:r>
              <a:rPr lang="en-US" dirty="0"/>
              <a:t>Welcome</a:t>
            </a:r>
          </a:p>
          <a:p>
            <a:r>
              <a:rPr lang="en-US" dirty="0"/>
              <a:t>Finance</a:t>
            </a:r>
          </a:p>
          <a:p>
            <a:r>
              <a:rPr lang="en-US" dirty="0"/>
              <a:t>Safety &amp; Risk</a:t>
            </a:r>
          </a:p>
          <a:p>
            <a:r>
              <a:rPr lang="en-US" dirty="0"/>
              <a:t>Community</a:t>
            </a:r>
          </a:p>
          <a:p>
            <a:r>
              <a:rPr lang="en-US" dirty="0"/>
              <a:t>Team Management an equipment</a:t>
            </a:r>
          </a:p>
          <a:p>
            <a:r>
              <a:rPr lang="en-US" dirty="0"/>
              <a:t>Development</a:t>
            </a:r>
          </a:p>
          <a:p>
            <a:pPr marL="0" indent="0">
              <a:buNone/>
            </a:pPr>
            <a:r>
              <a:rPr lang="en-US" dirty="0"/>
              <a:t>Team Managers Binder:</a:t>
            </a:r>
          </a:p>
          <a:p>
            <a:pPr marL="0"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CA" dirty="0"/>
          </a:p>
        </p:txBody>
      </p:sp>
      <p:sp>
        <p:nvSpPr>
          <p:cNvPr id="2" name="Rectangle 1">
            <a:extLst>
              <a:ext uri="{FF2B5EF4-FFF2-40B4-BE49-F238E27FC236}">
                <a16:creationId xmlns:a16="http://schemas.microsoft.com/office/drawing/2014/main" id="{6F6765EF-B8D5-4E08-997D-BC8B0CADB55B}"/>
              </a:ext>
            </a:extLst>
          </p:cNvPr>
          <p:cNvSpPr/>
          <p:nvPr/>
        </p:nvSpPr>
        <p:spPr>
          <a:xfrm>
            <a:off x="905164" y="5760757"/>
            <a:ext cx="8488218" cy="369332"/>
          </a:xfrm>
          <a:prstGeom prst="rect">
            <a:avLst/>
          </a:prstGeom>
        </p:spPr>
        <p:txBody>
          <a:bodyPr wrap="square">
            <a:spAutoFit/>
          </a:bodyPr>
          <a:lstStyle/>
          <a:p>
            <a:r>
              <a:rPr lang="en-US" u="sng" dirty="0">
                <a:solidFill>
                  <a:srgbClr val="000000"/>
                </a:solidFill>
                <a:latin typeface="Calibri" panose="020F0502020204030204" pitchFamily="34" charset="0"/>
                <a:ea typeface="Times New Roman" panose="02020603050405020304" pitchFamily="18" charset="0"/>
                <a:hlinkClick r:id="rId5"/>
              </a:rPr>
              <a:t>https://www.halifaxhawks.ca/l/44/HHMHA/pages/1704/Team-Management-Resources/</a:t>
            </a:r>
            <a:endParaRPr lang="en-US" dirty="0"/>
          </a:p>
        </p:txBody>
      </p:sp>
    </p:spTree>
    <p:extLst>
      <p:ext uri="{BB962C8B-B14F-4D97-AF65-F5344CB8AC3E}">
        <p14:creationId xmlns:p14="http://schemas.microsoft.com/office/powerpoint/2010/main" val="1356983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a:xfrm>
            <a:off x="838200" y="547519"/>
            <a:ext cx="10515600" cy="1325563"/>
          </a:xfrm>
        </p:spPr>
        <p:txBody>
          <a:bodyPr>
            <a:normAutofit fontScale="90000"/>
          </a:bodyPr>
          <a:lstStyle/>
          <a:p>
            <a:r>
              <a:rPr lang="en-US" sz="6000" b="1" dirty="0">
                <a:latin typeface="+mn-lt"/>
                <a:cs typeface="Arial" panose="020B0604020202020204" pitchFamily="34" charset="0"/>
              </a:rPr>
              <a:t>Player / Supporter / Spectator </a:t>
            </a:r>
            <a:br>
              <a:rPr lang="en-US" sz="6000" b="1" dirty="0">
                <a:latin typeface="+mn-lt"/>
                <a:cs typeface="Arial" panose="020B0604020202020204" pitchFamily="34" charset="0"/>
              </a:rPr>
            </a:br>
            <a:r>
              <a:rPr lang="en-US" sz="6000" b="1" dirty="0">
                <a:latin typeface="+mn-lt"/>
                <a:cs typeface="Arial" panose="020B0604020202020204" pitchFamily="34" charset="0"/>
              </a:rPr>
              <a:t>Code of Conduct</a:t>
            </a:r>
            <a:br>
              <a:rPr lang="en-US" sz="6000" b="1" dirty="0">
                <a:latin typeface="+mn-lt"/>
                <a:cs typeface="Arial" panose="020B0604020202020204" pitchFamily="34" charset="0"/>
              </a:rPr>
            </a:b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xfrm>
            <a:off x="669001" y="1721453"/>
            <a:ext cx="10515600" cy="4351338"/>
          </a:xfrm>
          <a:solidFill>
            <a:schemeClr val="bg1">
              <a:alpha val="18000"/>
            </a:schemeClr>
          </a:solidFill>
        </p:spPr>
        <p:txBody>
          <a:bodyPr>
            <a:normAutofit fontScale="70000" lnSpcReduction="20000"/>
          </a:bodyPr>
          <a:lstStyle/>
          <a:p>
            <a:r>
              <a:rPr lang="en-US" dirty="0"/>
              <a:t>This is included on the jersey waiver which will be signed by parents (options for u7/u9 and u11c)</a:t>
            </a:r>
          </a:p>
          <a:p>
            <a:r>
              <a:rPr lang="en-CA" sz="1800" dirty="0">
                <a:effectLst/>
                <a:latin typeface="ArialMT"/>
              </a:rPr>
              <a:t>As a Parent/Supporter, I commit to: </a:t>
            </a:r>
            <a:endParaRPr lang="en-CA" dirty="0"/>
          </a:p>
          <a:p>
            <a:pPr>
              <a:buFont typeface="Arial" panose="020B0604020202020204" pitchFamily="34" charset="0"/>
              <a:buChar char="•"/>
            </a:pPr>
            <a:r>
              <a:rPr lang="en-CA" sz="1800" dirty="0">
                <a:effectLst/>
                <a:latin typeface="ArialMT"/>
              </a:rPr>
              <a:t>Understanding that this is a game played by children for their enjoyment and development. </a:t>
            </a:r>
            <a:endParaRPr lang="en-CA" sz="1800" dirty="0">
              <a:effectLst/>
              <a:latin typeface="SymbolMT"/>
            </a:endParaRPr>
          </a:p>
          <a:p>
            <a:pPr>
              <a:buFont typeface="Arial" panose="020B0604020202020204" pitchFamily="34" charset="0"/>
              <a:buChar char="•"/>
            </a:pPr>
            <a:r>
              <a:rPr lang="en-CA" sz="1800" dirty="0">
                <a:effectLst/>
                <a:latin typeface="ArialMT"/>
              </a:rPr>
              <a:t>Encouraging fair play, to play by the rules, and for my child to resolve conflict without resorting to hostility or violence. </a:t>
            </a:r>
            <a:endParaRPr lang="en-CA" sz="1800" dirty="0">
              <a:effectLst/>
              <a:latin typeface="SymbolMT"/>
            </a:endParaRPr>
          </a:p>
          <a:p>
            <a:pPr>
              <a:buFont typeface="Arial" panose="020B0604020202020204" pitchFamily="34" charset="0"/>
              <a:buChar char="•"/>
            </a:pPr>
            <a:r>
              <a:rPr lang="en-CA" sz="1800" dirty="0">
                <a:effectLst/>
                <a:latin typeface="ArialMT"/>
              </a:rPr>
              <a:t>Understanding that, other than our Technical Director, there are no hockey professionals on the ice or benches, therefore should not be judged by professional standards; This includes players, coaches, timekeepers, and officials. </a:t>
            </a:r>
            <a:endParaRPr lang="en-CA" sz="1800" dirty="0">
              <a:effectLst/>
              <a:latin typeface="SymbolMT"/>
            </a:endParaRPr>
          </a:p>
          <a:p>
            <a:pPr>
              <a:buFont typeface="Arial" panose="020B0604020202020204" pitchFamily="34" charset="0"/>
              <a:buChar char="•"/>
            </a:pPr>
            <a:r>
              <a:rPr lang="en-CA" sz="1800" dirty="0">
                <a:effectLst/>
                <a:latin typeface="ArialMT"/>
              </a:rPr>
              <a:t>Observing the 24-hour ‘cool down’ period before I discuss any serious concerns I have with a coach before communicating through the team manager in a professional way. </a:t>
            </a:r>
            <a:endParaRPr lang="en-CA" sz="1800" dirty="0">
              <a:effectLst/>
              <a:latin typeface="SymbolMT"/>
            </a:endParaRPr>
          </a:p>
          <a:p>
            <a:pPr>
              <a:buFont typeface="Arial" panose="020B0604020202020204" pitchFamily="34" charset="0"/>
              <a:buChar char="•"/>
            </a:pPr>
            <a:r>
              <a:rPr lang="en-CA" sz="1800" dirty="0">
                <a:effectLst/>
                <a:latin typeface="ArialMT"/>
              </a:rPr>
              <a:t>Recognizing that diversity in hockey helps decrease the chance of discrimination; We </a:t>
            </a:r>
            <a:endParaRPr lang="en-CA" sz="1800" dirty="0">
              <a:effectLst/>
              <a:latin typeface="SymbolMT"/>
            </a:endParaRPr>
          </a:p>
          <a:p>
            <a:pPr>
              <a:buFont typeface="Arial" panose="020B0604020202020204" pitchFamily="34" charset="0"/>
              <a:buChar char="•"/>
            </a:pPr>
            <a:r>
              <a:rPr lang="en-CA" sz="1800" dirty="0">
                <a:effectLst/>
                <a:latin typeface="ArialMT"/>
              </a:rPr>
              <a:t>will not use derogatory, demeaning, or discriminatory language that is based on another person’s identity; this includes but is not limited to, racist, homophobic, transphobic, misogynistic, and sexist language. </a:t>
            </a:r>
            <a:endParaRPr lang="en-CA" sz="1800" dirty="0">
              <a:effectLst/>
              <a:latin typeface="SymbolMT"/>
            </a:endParaRPr>
          </a:p>
          <a:p>
            <a:pPr>
              <a:buFont typeface="Arial" panose="020B0604020202020204" pitchFamily="34" charset="0"/>
              <a:buChar char="•"/>
            </a:pPr>
            <a:r>
              <a:rPr lang="en-CA" sz="1800" dirty="0">
                <a:effectLst/>
                <a:latin typeface="ArialMT"/>
              </a:rPr>
              <a:t>Intervening and/or reporting incidents of racism, discrimination, harassment, or any action that affects the safety of another individual to a referee, coach, parent/guardian, or the Association. </a:t>
            </a:r>
            <a:endParaRPr lang="en-CA" sz="1800" dirty="0">
              <a:effectLst/>
              <a:latin typeface="SymbolMT"/>
            </a:endParaRPr>
          </a:p>
          <a:p>
            <a:pPr>
              <a:buFont typeface="Arial" panose="020B0604020202020204" pitchFamily="34" charset="0"/>
              <a:buChar char="•"/>
            </a:pPr>
            <a:r>
              <a:rPr lang="en-CA" sz="1800" dirty="0">
                <a:effectLst/>
                <a:latin typeface="ArialMT"/>
              </a:rPr>
              <a:t>Recognizing that without officials there is no hockey. We commit to never abuse or degrade any official, and recognize officials are being developed in the same manner as players. </a:t>
            </a:r>
            <a:endParaRPr lang="en-CA" sz="1800" dirty="0">
              <a:effectLst/>
              <a:latin typeface="SymbolMT"/>
            </a:endParaRPr>
          </a:p>
          <a:p>
            <a:pPr>
              <a:buFont typeface="Arial" panose="020B0604020202020204" pitchFamily="34" charset="0"/>
              <a:buChar char="•"/>
            </a:pPr>
            <a:r>
              <a:rPr lang="en-CA" sz="1800" dirty="0">
                <a:effectLst/>
                <a:latin typeface="ArialMT"/>
              </a:rPr>
              <a:t>Remembering that children learn by example. We will applaud good plays and performances by both my child's team and their opponents. </a:t>
            </a:r>
            <a:endParaRPr lang="en-CA" sz="1800" dirty="0">
              <a:effectLst/>
              <a:latin typeface="SymbolMT"/>
            </a:endParaRPr>
          </a:p>
          <a:p>
            <a:pPr>
              <a:buFont typeface="Arial" panose="020B0604020202020204" pitchFamily="34" charset="0"/>
              <a:buChar char="•"/>
            </a:pPr>
            <a:r>
              <a:rPr lang="en-CA" sz="1800" dirty="0">
                <a:effectLst/>
                <a:latin typeface="ArialMT"/>
              </a:rPr>
              <a:t>Understand the Hockey Canada dressing room policy and will make sure that my player complies with it to enable everyone to take part. </a:t>
            </a:r>
            <a:endParaRPr lang="en-CA" sz="1800" dirty="0">
              <a:effectLst/>
              <a:latin typeface="SymbolMT"/>
            </a:endParaRPr>
          </a:p>
          <a:p>
            <a:pPr>
              <a:buFont typeface="Arial" panose="020B0604020202020204" pitchFamily="34" charset="0"/>
              <a:buChar char="•"/>
            </a:pPr>
            <a:r>
              <a:rPr lang="en-CA" sz="1800" dirty="0">
                <a:effectLst/>
                <a:latin typeface="ArialMT"/>
              </a:rPr>
              <a:t>Acknowledging that failing to uphold the values and expectations of this pledge can result in consequences levied by Hawks Association to ensure respect and the enjoyment of the sport for all. </a:t>
            </a:r>
            <a:endParaRPr lang="en-CA" sz="1800" dirty="0">
              <a:effectLst/>
              <a:latin typeface="SymbolMT"/>
            </a:endParaRPr>
          </a:p>
          <a:p>
            <a:endParaRPr lang="en-US" dirty="0"/>
          </a:p>
          <a:p>
            <a:pPr marL="0" indent="0">
              <a:buNone/>
            </a:pPr>
            <a:endParaRPr lang="en-US" dirty="0"/>
          </a:p>
          <a:p>
            <a:endParaRPr lang="en-US" dirty="0"/>
          </a:p>
          <a:p>
            <a:endParaRPr lang="en-US"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2759" y="0"/>
            <a:ext cx="1723685" cy="1416728"/>
          </a:xfrm>
          <a:prstGeom prst="rect">
            <a:avLst/>
          </a:prstGeom>
        </p:spPr>
      </p:pic>
    </p:spTree>
    <p:extLst>
      <p:ext uri="{BB962C8B-B14F-4D97-AF65-F5344CB8AC3E}">
        <p14:creationId xmlns:p14="http://schemas.microsoft.com/office/powerpoint/2010/main" val="351138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a:xfrm>
            <a:off x="838200" y="547519"/>
            <a:ext cx="10515600" cy="869209"/>
          </a:xfrm>
        </p:spPr>
        <p:txBody>
          <a:bodyPr>
            <a:normAutofit fontScale="90000"/>
          </a:bodyPr>
          <a:lstStyle/>
          <a:p>
            <a:r>
              <a:rPr lang="en-US" sz="6000" b="1" dirty="0">
                <a:latin typeface="+mn-lt"/>
                <a:cs typeface="Arial" panose="020B0604020202020204" pitchFamily="34" charset="0"/>
              </a:rPr>
              <a:t> Hawks Pledge</a:t>
            </a:r>
            <a:br>
              <a:rPr lang="en-US" sz="6000" b="1" dirty="0">
                <a:latin typeface="+mn-lt"/>
                <a:cs typeface="Arial" panose="020B0604020202020204" pitchFamily="34" charset="0"/>
              </a:rPr>
            </a:b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xfrm>
            <a:off x="669001" y="1721453"/>
            <a:ext cx="10515600" cy="4351338"/>
          </a:xfrm>
          <a:solidFill>
            <a:schemeClr val="bg1">
              <a:alpha val="18000"/>
            </a:schemeClr>
          </a:solidFill>
        </p:spPr>
        <p:txBody>
          <a:bodyPr>
            <a:normAutofit/>
          </a:bodyPr>
          <a:lstStyle/>
          <a:p>
            <a:r>
              <a:rPr lang="en-CA" sz="3200" dirty="0">
                <a:effectLst/>
                <a:latin typeface="SymbolMT"/>
              </a:rPr>
              <a:t>All teams must complete and send a signed copy to </a:t>
            </a:r>
            <a:r>
              <a:rPr lang="en-CA" sz="3200" dirty="0" err="1">
                <a:effectLst/>
                <a:latin typeface="SymbolMT"/>
              </a:rPr>
              <a:t>executive.vp@halifaxhawks.ca</a:t>
            </a:r>
            <a:r>
              <a:rPr lang="en-CA" sz="3200" dirty="0">
                <a:effectLst/>
                <a:latin typeface="SymbolMT"/>
              </a:rPr>
              <a:t> </a:t>
            </a:r>
          </a:p>
          <a:p>
            <a:r>
              <a:rPr lang="en-CA" sz="3200" dirty="0">
                <a:effectLst/>
                <a:latin typeface="SymbolMT"/>
              </a:rPr>
              <a:t>Hard copies available from the Hawks Office</a:t>
            </a:r>
          </a:p>
          <a:p>
            <a:r>
              <a:rPr lang="en-CA" sz="3200" dirty="0">
                <a:effectLst/>
                <a:latin typeface="SymbolMT"/>
              </a:rPr>
              <a:t>Need to be </a:t>
            </a:r>
            <a:r>
              <a:rPr lang="en-CA" sz="3200" dirty="0">
                <a:latin typeface="SymbolMT"/>
              </a:rPr>
              <a:t>discussed and signed by all players / coaches and volunteers on a team – support available from board members where required</a:t>
            </a:r>
          </a:p>
          <a:p>
            <a:r>
              <a:rPr lang="en-CA" sz="3200" dirty="0">
                <a:effectLst/>
                <a:latin typeface="SymbolMT"/>
              </a:rPr>
              <a:t>Age appropriate</a:t>
            </a:r>
          </a:p>
          <a:p>
            <a:r>
              <a:rPr lang="en-CA" sz="3200" dirty="0">
                <a:latin typeface="SymbolMT"/>
              </a:rPr>
              <a:t>Questions to </a:t>
            </a:r>
            <a:r>
              <a:rPr lang="en-CA" sz="3200" dirty="0" err="1">
                <a:latin typeface="SymbolMT"/>
              </a:rPr>
              <a:t>executive.vp@halifaxhawks.ca</a:t>
            </a:r>
            <a:endParaRPr lang="en-CA" sz="3200" dirty="0">
              <a:effectLst/>
              <a:latin typeface="SymbolMT"/>
            </a:endParaRPr>
          </a:p>
          <a:p>
            <a:endParaRPr lang="en-US" sz="4400" dirty="0"/>
          </a:p>
          <a:p>
            <a:pPr marL="0" indent="0">
              <a:buNone/>
            </a:pPr>
            <a:endParaRPr lang="en-US" sz="4400" dirty="0"/>
          </a:p>
          <a:p>
            <a:endParaRPr lang="en-US" sz="4400" dirty="0"/>
          </a:p>
          <a:p>
            <a:endParaRPr lang="en-US" sz="4400"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2759" y="0"/>
            <a:ext cx="1723685" cy="1416728"/>
          </a:xfrm>
          <a:prstGeom prst="rect">
            <a:avLst/>
          </a:prstGeom>
        </p:spPr>
      </p:pic>
    </p:spTree>
    <p:extLst>
      <p:ext uri="{BB962C8B-B14F-4D97-AF65-F5344CB8AC3E}">
        <p14:creationId xmlns:p14="http://schemas.microsoft.com/office/powerpoint/2010/main" val="463498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3823-C331-4F4D-8C94-5E23CD67D52B}"/>
              </a:ext>
            </a:extLst>
          </p:cNvPr>
          <p:cNvSpPr>
            <a:spLocks noGrp="1"/>
          </p:cNvSpPr>
          <p:nvPr>
            <p:ph type="ctrTitle"/>
          </p:nvPr>
        </p:nvSpPr>
        <p:spPr>
          <a:xfrm>
            <a:off x="1524000" y="1650274"/>
            <a:ext cx="9144000" cy="2387600"/>
          </a:xfrm>
        </p:spPr>
        <p:txBody>
          <a:bodyPr>
            <a:normAutofit fontScale="90000"/>
          </a:bodyPr>
          <a:lstStyle/>
          <a:p>
            <a:pPr algn="r"/>
            <a:r>
              <a:rPr lang="en-US" sz="8000" b="1" dirty="0">
                <a:solidFill>
                  <a:srgbClr val="C00000"/>
                </a:solidFill>
                <a:latin typeface="Arial" panose="020B0604020202020204" pitchFamily="34" charset="0"/>
                <a:cs typeface="Arial" panose="020B0604020202020204" pitchFamily="34" charset="0"/>
              </a:rPr>
              <a:t>Community</a:t>
            </a:r>
            <a:br>
              <a:rPr lang="en-US" sz="8000" b="1" dirty="0">
                <a:solidFill>
                  <a:srgbClr val="C00000"/>
                </a:solidFill>
                <a:latin typeface="Arial" panose="020B0604020202020204" pitchFamily="34" charset="0"/>
                <a:cs typeface="Arial" panose="020B0604020202020204" pitchFamily="34" charset="0"/>
              </a:rPr>
            </a:br>
            <a:r>
              <a:rPr lang="en-US" sz="8000" b="1" dirty="0">
                <a:solidFill>
                  <a:srgbClr val="C00000"/>
                </a:solidFill>
                <a:latin typeface="Arial" panose="020B0604020202020204" pitchFamily="34" charset="0"/>
                <a:cs typeface="Arial" panose="020B0604020202020204" pitchFamily="34" charset="0"/>
              </a:rPr>
              <a:t>Update</a:t>
            </a:r>
            <a:br>
              <a:rPr lang="en-US" sz="8000" b="1" dirty="0">
                <a:solidFill>
                  <a:srgbClr val="C00000"/>
                </a:solidFill>
                <a:latin typeface="Arial" panose="020B0604020202020204" pitchFamily="34" charset="0"/>
                <a:cs typeface="Arial" panose="020B0604020202020204" pitchFamily="34" charset="0"/>
              </a:rPr>
            </a:br>
            <a:r>
              <a:rPr lang="en-US" sz="4400" b="1" dirty="0">
                <a:solidFill>
                  <a:srgbClr val="C00000"/>
                </a:solidFill>
                <a:latin typeface="+mn-lt"/>
                <a:cs typeface="Arial" panose="020B0604020202020204" pitchFamily="34" charset="0"/>
              </a:rPr>
              <a:t>Kate </a:t>
            </a:r>
            <a:r>
              <a:rPr lang="en-US" sz="4400" b="1" dirty="0" err="1">
                <a:solidFill>
                  <a:srgbClr val="C00000"/>
                </a:solidFill>
                <a:latin typeface="+mn-lt"/>
                <a:cs typeface="Arial" panose="020B0604020202020204" pitchFamily="34" charset="0"/>
              </a:rPr>
              <a:t>Udle</a:t>
            </a:r>
            <a:r>
              <a:rPr lang="en-US" sz="4400" dirty="0">
                <a:latin typeface="+mn-lt"/>
                <a:cs typeface="Arial" panose="020B0604020202020204" pitchFamily="34" charset="0"/>
              </a:rPr>
              <a:t>, VP Community </a:t>
            </a:r>
            <a:br>
              <a:rPr lang="en-US" sz="4400" dirty="0">
                <a:latin typeface="+mn-lt"/>
                <a:cs typeface="Arial" panose="020B0604020202020204" pitchFamily="34" charset="0"/>
              </a:rPr>
            </a:br>
            <a:r>
              <a:rPr lang="en-US" sz="4400" dirty="0">
                <a:latin typeface="+mn-lt"/>
                <a:cs typeface="Arial" panose="020B0604020202020204" pitchFamily="34" charset="0"/>
              </a:rPr>
              <a:t>(vp.community@halifaxhawks.ca)</a:t>
            </a:r>
            <a:endParaRPr lang="en-CA" sz="8000" b="1" dirty="0">
              <a:solidFill>
                <a:srgbClr val="C00000"/>
              </a:solidFill>
              <a:latin typeface="Arial" panose="020B0604020202020204" pitchFamily="34" charset="0"/>
              <a:cs typeface="Arial" panose="020B0604020202020204" pitchFamily="34" charset="0"/>
            </a:endParaRP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140" y="4448241"/>
            <a:ext cx="2582225" cy="2122378"/>
          </a:xfrm>
          <a:prstGeom prst="rect">
            <a:avLst/>
          </a:prstGeom>
        </p:spPr>
      </p:pic>
      <p:sp>
        <p:nvSpPr>
          <p:cNvPr id="9" name="Right Triangle 8">
            <a:extLst>
              <a:ext uri="{FF2B5EF4-FFF2-40B4-BE49-F238E27FC236}">
                <a16:creationId xmlns:a16="http://schemas.microsoft.com/office/drawing/2014/main" id="{04C43223-C98C-499E-9322-9949464C9332}"/>
              </a:ext>
            </a:extLst>
          </p:cNvPr>
          <p:cNvSpPr/>
          <p:nvPr/>
        </p:nvSpPr>
        <p:spPr>
          <a:xfrm rot="16200000">
            <a:off x="8739563" y="3405560"/>
            <a:ext cx="2148148" cy="4756728"/>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87919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a:xfrm>
            <a:off x="838200" y="344805"/>
            <a:ext cx="10515600" cy="1325563"/>
          </a:xfrm>
        </p:spPr>
        <p:txBody>
          <a:bodyPr>
            <a:normAutofit fontScale="90000"/>
          </a:bodyPr>
          <a:lstStyle/>
          <a:p>
            <a:r>
              <a:rPr lang="en-US" sz="6000" b="1" dirty="0">
                <a:latin typeface="+mn-lt"/>
                <a:cs typeface="Arial" panose="020B0604020202020204" pitchFamily="34" charset="0"/>
              </a:rPr>
              <a:t>FUNDRAISING</a:t>
            </a:r>
            <a:br>
              <a:rPr lang="en-US" sz="6000" b="1" dirty="0">
                <a:latin typeface="+mn-lt"/>
                <a:cs typeface="Arial" panose="020B0604020202020204" pitchFamily="34" charset="0"/>
              </a:rPr>
            </a:b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xfrm>
            <a:off x="838200" y="2141537"/>
            <a:ext cx="10515600" cy="4351338"/>
          </a:xfrm>
          <a:solidFill>
            <a:schemeClr val="bg1">
              <a:alpha val="18000"/>
            </a:schemeClr>
          </a:solidFill>
        </p:spPr>
        <p:txBody>
          <a:bodyPr>
            <a:normAutofit/>
          </a:bodyPr>
          <a:lstStyle/>
          <a:p>
            <a:r>
              <a:rPr lang="en-US" dirty="0"/>
              <a:t>All fundraising efforts are encouraged but should follow Hockey Canada’s guidelines for off-ice and insurable events</a:t>
            </a:r>
          </a:p>
          <a:p>
            <a:pPr lvl="1"/>
            <a:r>
              <a:rPr lang="en-US" dirty="0"/>
              <a:t>Events should be reviewed and approved by the Board </a:t>
            </a:r>
          </a:p>
          <a:p>
            <a:pPr lvl="1"/>
            <a:r>
              <a:rPr lang="en-US" dirty="0"/>
              <a:t>Any event uninsurable by Hockey Canada cannot be affiliated as a Hawks fundraiser or event</a:t>
            </a:r>
          </a:p>
          <a:p>
            <a:pPr lvl="1"/>
            <a:r>
              <a:rPr lang="en-US" dirty="0"/>
              <a:t>Visit Hockey Canada’s sanctioning guide for a list of activities</a:t>
            </a:r>
          </a:p>
          <a:p>
            <a:r>
              <a:rPr lang="en-US" dirty="0"/>
              <a:t>Sponsorship is also encouraged as long as</a:t>
            </a:r>
          </a:p>
          <a:p>
            <a:pPr lvl="1"/>
            <a:r>
              <a:rPr lang="en-US" dirty="0"/>
              <a:t>The Hawks have no association level sponsor with conflicts</a:t>
            </a:r>
          </a:p>
          <a:p>
            <a:pPr lvl="1"/>
            <a:r>
              <a:rPr lang="en-US" dirty="0"/>
              <a:t>Cannot use liquor, tobacco, or drug enhancing companies</a:t>
            </a: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642350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
        <p:nvSpPr>
          <p:cNvPr id="8" name="Title 4">
            <a:extLst>
              <a:ext uri="{FF2B5EF4-FFF2-40B4-BE49-F238E27FC236}">
                <a16:creationId xmlns:a16="http://schemas.microsoft.com/office/drawing/2014/main" id="{2272A904-8ED7-45B7-9740-505136460D3F}"/>
              </a:ext>
            </a:extLst>
          </p:cNvPr>
          <p:cNvSpPr txBox="1">
            <a:spLocks/>
          </p:cNvSpPr>
          <p:nvPr/>
        </p:nvSpPr>
        <p:spPr>
          <a:xfrm>
            <a:off x="990600" y="517525"/>
            <a:ext cx="10515600"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b="1" dirty="0">
                <a:latin typeface="+mn-lt"/>
                <a:cs typeface="Arial" panose="020B0604020202020204" pitchFamily="34" charset="0"/>
              </a:rPr>
              <a:t>50:50</a:t>
            </a:r>
            <a:br>
              <a:rPr lang="en-US" sz="6000" b="1" dirty="0">
                <a:latin typeface="+mn-lt"/>
                <a:cs typeface="Arial" panose="020B0604020202020204" pitchFamily="34" charset="0"/>
              </a:rPr>
            </a:br>
            <a:endParaRPr lang="en-CA" sz="6000" dirty="0">
              <a:latin typeface="+mn-lt"/>
              <a:cs typeface="Arial" panose="020B0604020202020204" pitchFamily="34" charset="0"/>
            </a:endParaRPr>
          </a:p>
        </p:txBody>
      </p:sp>
      <p:sp>
        <p:nvSpPr>
          <p:cNvPr id="10" name="Content Placeholder 5">
            <a:extLst>
              <a:ext uri="{FF2B5EF4-FFF2-40B4-BE49-F238E27FC236}">
                <a16:creationId xmlns:a16="http://schemas.microsoft.com/office/drawing/2014/main" id="{36E30A60-89B6-4264-BD50-FF902E46C6D8}"/>
              </a:ext>
            </a:extLst>
          </p:cNvPr>
          <p:cNvSpPr txBox="1">
            <a:spLocks/>
          </p:cNvSpPr>
          <p:nvPr/>
        </p:nvSpPr>
        <p:spPr>
          <a:xfrm>
            <a:off x="838200" y="2141537"/>
            <a:ext cx="10515600" cy="4351338"/>
          </a:xfrm>
          <a:prstGeom prst="rect">
            <a:avLst/>
          </a:prstGeom>
          <a:solidFill>
            <a:schemeClr val="bg1">
              <a:alpha val="18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One draw each month until end of February:</a:t>
            </a:r>
          </a:p>
          <a:p>
            <a:pPr lvl="1"/>
            <a:r>
              <a:rPr lang="en-US" sz="2800" dirty="0"/>
              <a:t>October 31, November 30, December 30, January 31, February 29</a:t>
            </a:r>
          </a:p>
          <a:p>
            <a:r>
              <a:rPr lang="en-US" dirty="0"/>
              <a:t>All players have individual links to sell funds, which you should have now received from Rafflebox.</a:t>
            </a:r>
          </a:p>
          <a:p>
            <a:r>
              <a:rPr lang="en-US" dirty="0"/>
              <a:t>Sales up to the end of January can be used against team costs for the year</a:t>
            </a:r>
          </a:p>
          <a:p>
            <a:r>
              <a:rPr lang="en-US" dirty="0"/>
              <a:t>Hawks will be able to arrange transfers on behalf of players to team accounts</a:t>
            </a:r>
          </a:p>
          <a:p>
            <a:r>
              <a:rPr lang="en-US" dirty="0"/>
              <a:t>Sales for Feb-March will go towards registration next year</a:t>
            </a:r>
            <a:endParaRPr lang="en-CA" dirty="0"/>
          </a:p>
        </p:txBody>
      </p:sp>
    </p:spTree>
    <p:extLst>
      <p:ext uri="{BB962C8B-B14F-4D97-AF65-F5344CB8AC3E}">
        <p14:creationId xmlns:p14="http://schemas.microsoft.com/office/powerpoint/2010/main" val="1394453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
        <p:nvSpPr>
          <p:cNvPr id="8" name="Title 4">
            <a:extLst>
              <a:ext uri="{FF2B5EF4-FFF2-40B4-BE49-F238E27FC236}">
                <a16:creationId xmlns:a16="http://schemas.microsoft.com/office/drawing/2014/main" id="{2272A904-8ED7-45B7-9740-505136460D3F}"/>
              </a:ext>
            </a:extLst>
          </p:cNvPr>
          <p:cNvSpPr txBox="1">
            <a:spLocks/>
          </p:cNvSpPr>
          <p:nvPr/>
        </p:nvSpPr>
        <p:spPr>
          <a:xfrm>
            <a:off x="990600" y="517525"/>
            <a:ext cx="10515600"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a:ea typeface="+mj-ea"/>
                <a:cs typeface="Arial" panose="020B0604020202020204" pitchFamily="34" charset="0"/>
              </a:rPr>
              <a:t>Financial Support</a:t>
            </a:r>
            <a:br>
              <a:rPr kumimoji="0" lang="en-US" sz="6000" b="1" i="0" u="none" strike="noStrike" kern="1200" cap="none" spc="0" normalizeH="0" baseline="0" noProof="0" dirty="0">
                <a:ln>
                  <a:noFill/>
                </a:ln>
                <a:solidFill>
                  <a:prstClr val="black"/>
                </a:solidFill>
                <a:effectLst/>
                <a:uLnTx/>
                <a:uFillTx/>
                <a:latin typeface="Calibri" panose="020F0502020204030204"/>
                <a:ea typeface="+mj-ea"/>
                <a:cs typeface="Arial" panose="020B0604020202020204" pitchFamily="34" charset="0"/>
              </a:rPr>
            </a:br>
            <a:b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Arial" panose="020B0604020202020204" pitchFamily="34" charset="0"/>
              </a:rPr>
            </a:br>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Arial" panose="020B0604020202020204" pitchFamily="34" charset="0"/>
              </a:rPr>
              <a:t>(</a:t>
            </a:r>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Arial" panose="020B0604020202020204" pitchFamily="34" charset="0"/>
                <a:hlinkClick r:id="rId3"/>
              </a:rPr>
              <a:t>vp.finance@halifaxhawks.ca</a:t>
            </a:r>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Arial" panose="020B0604020202020204" pitchFamily="34" charset="0"/>
              </a:rPr>
              <a:t>, vp.community@halifaxhawks.ca)</a:t>
            </a:r>
            <a:endParaRPr kumimoji="0" lang="en-CA" sz="6000" b="0" i="0" u="none" strike="noStrike" kern="1200" cap="none" spc="0" normalizeH="0" baseline="0" noProof="0" dirty="0">
              <a:ln>
                <a:noFill/>
              </a:ln>
              <a:solidFill>
                <a:prstClr val="black"/>
              </a:solidFill>
              <a:effectLst/>
              <a:uLnTx/>
              <a:uFillTx/>
              <a:latin typeface="Calibri" panose="020F0502020204030204"/>
              <a:ea typeface="+mj-ea"/>
              <a:cs typeface="Arial" panose="020B0604020202020204" pitchFamily="34" charset="0"/>
            </a:endParaRPr>
          </a:p>
        </p:txBody>
      </p:sp>
      <p:sp>
        <p:nvSpPr>
          <p:cNvPr id="5" name="Content Placeholder 5">
            <a:extLst>
              <a:ext uri="{FF2B5EF4-FFF2-40B4-BE49-F238E27FC236}">
                <a16:creationId xmlns:a16="http://schemas.microsoft.com/office/drawing/2014/main" id="{834D1654-0C45-4D4F-B045-484FE25F28D5}"/>
              </a:ext>
            </a:extLst>
          </p:cNvPr>
          <p:cNvSpPr>
            <a:spLocks noGrp="1"/>
          </p:cNvSpPr>
          <p:nvPr>
            <p:ph idx="1"/>
          </p:nvPr>
        </p:nvSpPr>
        <p:spPr>
          <a:xfrm>
            <a:off x="838200" y="2141537"/>
            <a:ext cx="10515600" cy="4351338"/>
          </a:xfrm>
          <a:solidFill>
            <a:schemeClr val="bg1">
              <a:alpha val="18000"/>
            </a:schemeClr>
          </a:solidFill>
        </p:spPr>
        <p:txBody>
          <a:bodyPr>
            <a:normAutofit/>
          </a:bodyPr>
          <a:lstStyle/>
          <a:p>
            <a:r>
              <a:rPr lang="en-CA" dirty="0"/>
              <a:t>There are number of support programs available to help with fees, please check the Hawks website</a:t>
            </a:r>
          </a:p>
          <a:p>
            <a:r>
              <a:rPr lang="en-CA" dirty="0"/>
              <a:t>The Player support fund is the Hawks funding where we are able to offer limited support to members who need help.</a:t>
            </a:r>
          </a:p>
          <a:p>
            <a:r>
              <a:rPr lang="en-CA" dirty="0"/>
              <a:t>This can be used for team costs or if a player requires some equipment.</a:t>
            </a:r>
          </a:p>
          <a:p>
            <a:r>
              <a:rPr lang="en-CA" dirty="0"/>
              <a:t>Members can apply in confidence via e-mail </a:t>
            </a:r>
            <a:r>
              <a:rPr lang="en-CA" dirty="0">
                <a:hlinkClick r:id="rId4"/>
              </a:rPr>
              <a:t>vp.community@halifaxhawks.ca</a:t>
            </a:r>
            <a:r>
              <a:rPr lang="en-CA" dirty="0"/>
              <a:t> and </a:t>
            </a:r>
            <a:r>
              <a:rPr lang="en-CA" dirty="0">
                <a:hlinkClick r:id="rId3"/>
              </a:rPr>
              <a:t>vp.finance@halifaxhawks.ca</a:t>
            </a:r>
            <a:r>
              <a:rPr lang="en-CA" dirty="0"/>
              <a:t> with a brief explanation </a:t>
            </a:r>
          </a:p>
        </p:txBody>
      </p:sp>
    </p:spTree>
    <p:extLst>
      <p:ext uri="{BB962C8B-B14F-4D97-AF65-F5344CB8AC3E}">
        <p14:creationId xmlns:p14="http://schemas.microsoft.com/office/powerpoint/2010/main" val="1176392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HAWKS SOCIAL MEDIA</a:t>
            </a:r>
            <a:br>
              <a:rPr lang="en-US" sz="6000" b="1" dirty="0">
                <a:latin typeface="+mn-lt"/>
                <a:cs typeface="Arial" panose="020B0604020202020204" pitchFamily="34" charset="0"/>
              </a:rPr>
            </a:b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fontScale="85000" lnSpcReduction="10000"/>
          </a:bodyPr>
          <a:lstStyle/>
          <a:p>
            <a:r>
              <a:rPr lang="en-US" dirty="0"/>
              <a:t>We are trying to engage with members and fans by leveraging social media for additional communications in line with our social media policy</a:t>
            </a:r>
          </a:p>
          <a:p>
            <a:r>
              <a:rPr lang="en-US" dirty="0"/>
              <a:t>If Teams would like to create any awareness of team events, send pictures with description to </a:t>
            </a:r>
            <a:r>
              <a:rPr lang="en-US" dirty="0" err="1"/>
              <a:t>admin@halifaxhawks</a:t>
            </a:r>
            <a:r>
              <a:rPr lang="en-US" dirty="0"/>
              <a:t> to appear on social media channels</a:t>
            </a:r>
          </a:p>
          <a:p>
            <a:pPr lvl="1"/>
            <a:r>
              <a:rPr lang="en-US" dirty="0"/>
              <a:t>Important game notices, big game wins, sponsorship recognition, other fun shoutouts</a:t>
            </a:r>
          </a:p>
          <a:p>
            <a:pPr lvl="1"/>
            <a:r>
              <a:rPr lang="en-US" dirty="0"/>
              <a:t>Please have consent from families before sending</a:t>
            </a:r>
          </a:p>
          <a:p>
            <a:r>
              <a:rPr lang="en-US" dirty="0"/>
              <a:t>Hawks social media handles:</a:t>
            </a:r>
          </a:p>
          <a:p>
            <a:pPr lvl="1"/>
            <a:r>
              <a:rPr lang="en-US" dirty="0"/>
              <a:t>Facebook: @HalifaxHawksMHA</a:t>
            </a:r>
          </a:p>
          <a:p>
            <a:pPr lvl="1"/>
            <a:r>
              <a:rPr lang="en-US" dirty="0"/>
              <a:t>Instagram: @HalifaxHawksMHA</a:t>
            </a:r>
          </a:p>
          <a:p>
            <a:pPr lvl="1"/>
            <a:r>
              <a:rPr lang="en-US" dirty="0"/>
              <a:t>Twitter: @HfxHawks</a:t>
            </a:r>
          </a:p>
          <a:p>
            <a:r>
              <a:rPr lang="en-US" dirty="0"/>
              <a:t>We also encourage Team Social Media and will reshare posts where we </a:t>
            </a:r>
            <a:br>
              <a:rPr lang="en-US" dirty="0"/>
            </a:br>
            <a:r>
              <a:rPr lang="en-US" dirty="0"/>
              <a:t>can so follow and tag us</a:t>
            </a:r>
            <a:endParaRPr lang="en-CA"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2536740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HAWKS GIVE BACK &amp; HAWKS DAY</a:t>
            </a:r>
            <a:br>
              <a:rPr lang="en-US" sz="6000" b="1" dirty="0">
                <a:latin typeface="+mn-lt"/>
                <a:cs typeface="Arial" panose="020B0604020202020204" pitchFamily="34" charset="0"/>
              </a:rPr>
            </a:br>
            <a:endParaRPr lang="en-CA" sz="36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lnSpcReduction="10000"/>
          </a:bodyPr>
          <a:lstStyle/>
          <a:p>
            <a:r>
              <a:rPr lang="en-US" dirty="0"/>
              <a:t>We will be hosting a community outreach event in connection with the holiday season, and teams will be encouraged to get involved. Stay tuned for more details!</a:t>
            </a:r>
          </a:p>
          <a:p>
            <a:r>
              <a:rPr lang="en-US" dirty="0"/>
              <a:t>Hawks </a:t>
            </a:r>
            <a:r>
              <a:rPr lang="en-US" dirty="0" err="1"/>
              <a:t>Rawk</a:t>
            </a:r>
            <a:r>
              <a:rPr lang="en-US" dirty="0"/>
              <a:t> The Rink will also be back this year! More information to follow.</a:t>
            </a:r>
          </a:p>
          <a:p>
            <a:r>
              <a:rPr lang="en-US" dirty="0"/>
              <a:t>We are planning an end of season Hawks Day – watch this space!</a:t>
            </a:r>
          </a:p>
          <a:p>
            <a:pPr lvl="1"/>
            <a:r>
              <a:rPr lang="en-US" sz="2800" dirty="0"/>
              <a:t>Fundraising will be needed to support making Hawks Day happen</a:t>
            </a:r>
            <a:endParaRPr lang="en-US" dirty="0"/>
          </a:p>
          <a:p>
            <a:r>
              <a:rPr lang="en-US" dirty="0"/>
              <a:t>We are always looking for opportunities for members to get more involved in the community in which we live and play. Any ideas for how teams could support this please contact </a:t>
            </a:r>
            <a:r>
              <a:rPr lang="en-US" dirty="0">
                <a:hlinkClick r:id="rId2"/>
              </a:rPr>
              <a:t>vp.community@halifaxhawks.ca</a:t>
            </a:r>
            <a:endParaRPr lang="en-US"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1871643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duotone>
              <a:schemeClr val="bg2">
                <a:shade val="45000"/>
                <a:satMod val="135000"/>
              </a:schemeClr>
              <a:prstClr val="white"/>
            </a:duotone>
            <a:lum/>
            <a:extLst>
              <a:ext uri="{BEBA8EAE-BF5A-486C-A8C5-ECC9F3942E4B}">
                <a14:imgProps xmlns:a14="http://schemas.microsoft.com/office/drawing/2010/main">
                  <a14:imgLayer r:embed="rId3">
                    <a14:imgEffect>
                      <a14:saturation sat="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3823-C331-4F4D-8C94-5E23CD67D52B}"/>
              </a:ext>
            </a:extLst>
          </p:cNvPr>
          <p:cNvSpPr>
            <a:spLocks noGrp="1"/>
          </p:cNvSpPr>
          <p:nvPr>
            <p:ph type="ctrTitle"/>
          </p:nvPr>
        </p:nvSpPr>
        <p:spPr>
          <a:xfrm>
            <a:off x="1524000" y="1650274"/>
            <a:ext cx="9144000" cy="2387600"/>
          </a:xfrm>
        </p:spPr>
        <p:txBody>
          <a:bodyPr>
            <a:normAutofit fontScale="90000"/>
          </a:bodyPr>
          <a:lstStyle/>
          <a:p>
            <a:pPr algn="r"/>
            <a:r>
              <a:rPr lang="en-US" sz="8000" b="1" dirty="0">
                <a:solidFill>
                  <a:srgbClr val="C00000"/>
                </a:solidFill>
                <a:latin typeface="Arial" panose="020B0604020202020204" pitchFamily="34" charset="0"/>
                <a:cs typeface="Arial" panose="020B0604020202020204" pitchFamily="34" charset="0"/>
              </a:rPr>
              <a:t>Team Management and equipment</a:t>
            </a:r>
            <a:br>
              <a:rPr lang="en-US" sz="8000" b="1" dirty="0">
                <a:solidFill>
                  <a:srgbClr val="C00000"/>
                </a:solidFill>
                <a:latin typeface="Arial" panose="020B0604020202020204" pitchFamily="34" charset="0"/>
                <a:cs typeface="Arial" panose="020B0604020202020204" pitchFamily="34" charset="0"/>
              </a:rPr>
            </a:br>
            <a:r>
              <a:rPr lang="en-US" sz="8000" b="1" dirty="0">
                <a:solidFill>
                  <a:srgbClr val="C00000"/>
                </a:solidFill>
                <a:latin typeface="Arial" panose="020B0604020202020204" pitchFamily="34" charset="0"/>
                <a:cs typeface="Arial" panose="020B0604020202020204" pitchFamily="34" charset="0"/>
              </a:rPr>
              <a:t>Update</a:t>
            </a:r>
            <a:endParaRPr lang="en-CA" sz="8000" b="1" dirty="0">
              <a:solidFill>
                <a:srgbClr val="C00000"/>
              </a:solidFill>
              <a:latin typeface="Arial" panose="020B0604020202020204" pitchFamily="34" charset="0"/>
              <a:cs typeface="Arial" panose="020B0604020202020204" pitchFamily="34" charset="0"/>
            </a:endParaRP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40" y="4448241"/>
            <a:ext cx="2582225" cy="2122378"/>
          </a:xfrm>
          <a:prstGeom prst="rect">
            <a:avLst/>
          </a:prstGeom>
        </p:spPr>
      </p:pic>
      <p:sp>
        <p:nvSpPr>
          <p:cNvPr id="9" name="Right Triangle 8">
            <a:extLst>
              <a:ext uri="{FF2B5EF4-FFF2-40B4-BE49-F238E27FC236}">
                <a16:creationId xmlns:a16="http://schemas.microsoft.com/office/drawing/2014/main" id="{04C43223-C98C-499E-9322-9949464C9332}"/>
              </a:ext>
            </a:extLst>
          </p:cNvPr>
          <p:cNvSpPr/>
          <p:nvPr/>
        </p:nvSpPr>
        <p:spPr>
          <a:xfrm rot="16200000">
            <a:off x="8739563" y="3405560"/>
            <a:ext cx="2148148" cy="4756728"/>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036224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TRAVEL PERMITS</a:t>
            </a:r>
            <a:br>
              <a:rPr lang="en-US" sz="6000" b="1" dirty="0">
                <a:latin typeface="+mn-lt"/>
                <a:cs typeface="Arial" panose="020B0604020202020204" pitchFamily="34" charset="0"/>
              </a:rPr>
            </a:br>
            <a:r>
              <a:rPr lang="en-US" sz="3600" dirty="0">
                <a:latin typeface="+mn-lt"/>
                <a:cs typeface="Arial" panose="020B0604020202020204" pitchFamily="34" charset="0"/>
              </a:rPr>
              <a:t>Beth Boyce, Manager Association Operations</a:t>
            </a: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lnSpcReduction="10000"/>
          </a:bodyPr>
          <a:lstStyle/>
          <a:p>
            <a:pPr algn="l" fontAlgn="base"/>
            <a:r>
              <a:rPr lang="en-US" b="0" i="0" dirty="0">
                <a:solidFill>
                  <a:srgbClr val="42425D"/>
                </a:solidFill>
                <a:effectLst/>
                <a:latin typeface="Gotham"/>
              </a:rPr>
              <a:t>In order to receive a travel permit for your team, you must:</a:t>
            </a:r>
          </a:p>
          <a:p>
            <a:pPr algn="l" fontAlgn="base">
              <a:buFont typeface="Arial" panose="020B0604020202020204" pitchFamily="34" charset="0"/>
              <a:buChar char="•"/>
            </a:pPr>
            <a:r>
              <a:rPr lang="en-US" b="0" i="0" dirty="0">
                <a:solidFill>
                  <a:srgbClr val="42425D"/>
                </a:solidFill>
                <a:effectLst/>
                <a:latin typeface="Gotham"/>
              </a:rPr>
              <a:t>Be registered with the team you are associated with (like a team manager or coach)</a:t>
            </a:r>
          </a:p>
          <a:p>
            <a:pPr algn="l" fontAlgn="base">
              <a:buFont typeface="Arial" panose="020B0604020202020204" pitchFamily="34" charset="0"/>
              <a:buChar char="•"/>
            </a:pPr>
            <a:r>
              <a:rPr lang="en-US" b="0" i="0" dirty="0">
                <a:solidFill>
                  <a:srgbClr val="42425D"/>
                </a:solidFill>
                <a:effectLst/>
                <a:latin typeface="Gotham"/>
              </a:rPr>
              <a:t>Have </a:t>
            </a:r>
            <a:r>
              <a:rPr lang="en-US" b="0" i="0" dirty="0">
                <a:solidFill>
                  <a:srgbClr val="42425D"/>
                </a:solidFill>
                <a:effectLst/>
                <a:latin typeface="Gotham"/>
                <a:hlinkClick r:id="rId2"/>
              </a:rPr>
              <a:t>a HCR 3.0 account</a:t>
            </a:r>
            <a:r>
              <a:rPr lang="en-US" b="0" i="0" dirty="0">
                <a:solidFill>
                  <a:srgbClr val="42425D"/>
                </a:solidFill>
                <a:effectLst/>
                <a:latin typeface="Gotham"/>
              </a:rPr>
              <a:t>.</a:t>
            </a:r>
          </a:p>
          <a:p>
            <a:pPr algn="l" fontAlgn="base"/>
            <a:r>
              <a:rPr lang="en-US" b="0" i="0" dirty="0">
                <a:solidFill>
                  <a:srgbClr val="42425D"/>
                </a:solidFill>
                <a:effectLst/>
                <a:latin typeface="Gotham"/>
              </a:rPr>
              <a:t>To request a travel permit, you must be </a:t>
            </a:r>
            <a:r>
              <a:rPr lang="en-US" b="1" i="1" dirty="0">
                <a:solidFill>
                  <a:srgbClr val="42425D"/>
                </a:solidFill>
                <a:effectLst/>
                <a:latin typeface="inherit"/>
              </a:rPr>
              <a:t>rostered </a:t>
            </a:r>
            <a:r>
              <a:rPr lang="en-US" b="0" i="0" dirty="0">
                <a:solidFill>
                  <a:srgbClr val="42425D"/>
                </a:solidFill>
                <a:effectLst/>
                <a:latin typeface="Gotham"/>
              </a:rPr>
              <a:t>with your team.</a:t>
            </a:r>
          </a:p>
          <a:p>
            <a:pPr algn="l" fontAlgn="base"/>
            <a:r>
              <a:rPr lang="en-US" b="0" i="0" dirty="0">
                <a:solidFill>
                  <a:srgbClr val="42425D"/>
                </a:solidFill>
                <a:effectLst/>
                <a:latin typeface="Gotham"/>
              </a:rPr>
              <a:t>Travel permits are pre-approved. You are not required to wait for the travel permit to say </a:t>
            </a:r>
            <a:r>
              <a:rPr lang="en-US" b="1" i="1" dirty="0">
                <a:solidFill>
                  <a:srgbClr val="42425D"/>
                </a:solidFill>
                <a:effectLst/>
                <a:latin typeface="inherit"/>
              </a:rPr>
              <a:t>approved</a:t>
            </a:r>
            <a:r>
              <a:rPr lang="en-US" b="0" i="0" dirty="0">
                <a:solidFill>
                  <a:srgbClr val="42425D"/>
                </a:solidFill>
                <a:effectLst/>
                <a:latin typeface="Gotham"/>
              </a:rPr>
              <a:t>.</a:t>
            </a:r>
          </a:p>
          <a:p>
            <a:pPr algn="l" fontAlgn="base"/>
            <a:r>
              <a:rPr lang="en-US" b="0" i="0" dirty="0">
                <a:solidFill>
                  <a:srgbClr val="42425D"/>
                </a:solidFill>
                <a:effectLst/>
                <a:latin typeface="Gotham"/>
              </a:rPr>
              <a:t>If the travel permit that you applied for comes back as </a:t>
            </a:r>
            <a:r>
              <a:rPr lang="en-US" b="1" i="1" dirty="0">
                <a:solidFill>
                  <a:srgbClr val="42425D"/>
                </a:solidFill>
                <a:effectLst/>
                <a:latin typeface="inherit"/>
              </a:rPr>
              <a:t>rejected</a:t>
            </a:r>
            <a:r>
              <a:rPr lang="en-US" b="0" i="0" dirty="0">
                <a:solidFill>
                  <a:srgbClr val="42425D"/>
                </a:solidFill>
                <a:effectLst/>
                <a:latin typeface="Gotham"/>
              </a:rPr>
              <a:t>, please contact your </a:t>
            </a:r>
            <a:r>
              <a:rPr lang="en-US" b="0" i="0" dirty="0">
                <a:solidFill>
                  <a:srgbClr val="42425D"/>
                </a:solidFill>
                <a:effectLst/>
                <a:latin typeface="Gotham"/>
                <a:hlinkClick r:id="rId3"/>
              </a:rPr>
              <a:t>Minor Council Regional Director</a:t>
            </a:r>
            <a:r>
              <a:rPr lang="en-US" dirty="0">
                <a:solidFill>
                  <a:srgbClr val="42425D"/>
                </a:solidFill>
                <a:latin typeface="Gotham"/>
              </a:rPr>
              <a:t>, Mike Strong (mstrong@hockeynovascotia.ca)</a:t>
            </a:r>
            <a:r>
              <a:rPr lang="en-US" b="0" i="0" dirty="0">
                <a:solidFill>
                  <a:srgbClr val="42425D"/>
                </a:solidFill>
                <a:effectLst/>
                <a:latin typeface="Gotham"/>
              </a:rPr>
              <a:t>for further information.</a:t>
            </a:r>
          </a:p>
          <a:p>
            <a:endParaRPr lang="en-US"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883393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MESSAGE FROM PRESIDENT</a:t>
            </a:r>
            <a:br>
              <a:rPr lang="en-US" sz="6000" b="1" dirty="0">
                <a:latin typeface="+mn-lt"/>
                <a:cs typeface="Arial" panose="020B0604020202020204" pitchFamily="34" charset="0"/>
              </a:rPr>
            </a:br>
            <a:r>
              <a:rPr lang="en-US" sz="3600" dirty="0">
                <a:latin typeface="+mn-lt"/>
                <a:cs typeface="Arial" panose="020B0604020202020204" pitchFamily="34" charset="0"/>
              </a:rPr>
              <a:t>Craig Robinson, President</a:t>
            </a: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lstStyle/>
          <a:p>
            <a:r>
              <a:rPr lang="en-US" dirty="0"/>
              <a:t>Welcome back!</a:t>
            </a:r>
          </a:p>
          <a:p>
            <a:r>
              <a:rPr lang="en-CA" dirty="0"/>
              <a:t>Thank you for your leadership</a:t>
            </a:r>
          </a:p>
          <a:p>
            <a:r>
              <a:rPr lang="en-CA" dirty="0"/>
              <a:t>Start of season setup will lead to smooth year</a:t>
            </a:r>
          </a:p>
          <a:p>
            <a:r>
              <a:rPr lang="en-CA" dirty="0"/>
              <a:t>Creating the right environment</a:t>
            </a:r>
          </a:p>
          <a:p>
            <a:r>
              <a:rPr lang="en-CA" dirty="0"/>
              <a:t>Our team is here to support you</a:t>
            </a:r>
          </a:p>
          <a:p>
            <a:endParaRPr lang="en-CA" dirty="0"/>
          </a:p>
          <a:p>
            <a:endParaRPr lang="en-CA" dirty="0"/>
          </a:p>
          <a:p>
            <a:pPr lvl="1"/>
            <a:endParaRPr lang="en-CA"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874788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a:bodyPr>
          <a:lstStyle/>
          <a:p>
            <a:r>
              <a:rPr lang="en-US" sz="6000" b="1" dirty="0">
                <a:latin typeface="+mn-lt"/>
                <a:cs typeface="Arial" panose="020B0604020202020204" pitchFamily="34" charset="0"/>
              </a:rPr>
              <a:t>CLEVE’S ORDERS</a:t>
            </a:r>
            <a:br>
              <a:rPr lang="en-US" sz="6000" b="1" dirty="0">
                <a:latin typeface="+mn-lt"/>
                <a:cs typeface="Arial" panose="020B0604020202020204" pitchFamily="34" charset="0"/>
              </a:rPr>
            </a:br>
            <a:r>
              <a:rPr lang="en-US" sz="2700" b="1" dirty="0">
                <a:latin typeface="+mn-lt"/>
                <a:cs typeface="Arial" panose="020B0604020202020204" pitchFamily="34" charset="0"/>
              </a:rPr>
              <a:t>Jens </a:t>
            </a:r>
            <a:r>
              <a:rPr lang="en-US" sz="2700" b="1" dirty="0" err="1">
                <a:latin typeface="+mn-lt"/>
                <a:cs typeface="Arial" panose="020B0604020202020204" pitchFamily="34" charset="0"/>
              </a:rPr>
              <a:t>Grodt</a:t>
            </a:r>
            <a:r>
              <a:rPr lang="en-US" sz="2700" dirty="0">
                <a:latin typeface="+mn-lt"/>
                <a:cs typeface="Arial" panose="020B0604020202020204" pitchFamily="34" charset="0"/>
              </a:rPr>
              <a:t>, Equipment Manager (equipment.manager@halifaxhawks.ca)</a:t>
            </a:r>
            <a:endParaRPr lang="en-CA" sz="27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a:bodyPr>
          <a:lstStyle/>
          <a:p>
            <a:r>
              <a:rPr lang="en-US" dirty="0"/>
              <a:t>Cleve’s orders can be:</a:t>
            </a:r>
          </a:p>
          <a:p>
            <a:pPr lvl="1"/>
            <a:r>
              <a:rPr lang="en-US" dirty="0"/>
              <a:t>Completed online https://halifaxhawks2022.itemorder.com</a:t>
            </a:r>
          </a:p>
          <a:p>
            <a:pPr lvl="1"/>
            <a:r>
              <a:rPr lang="en-US" dirty="0"/>
              <a:t>Through the Cleve's Team sale office in Burnside </a:t>
            </a:r>
          </a:p>
          <a:p>
            <a:pPr lvl="1"/>
            <a:r>
              <a:rPr lang="en-US" dirty="0"/>
              <a:t>Via email using the order form. Simply complete the order form (see Hawks’ website) and email the information to: </a:t>
            </a:r>
          </a:p>
          <a:p>
            <a:pPr lvl="2"/>
            <a:r>
              <a:rPr lang="en-US" dirty="0"/>
              <a:t>Rose </a:t>
            </a:r>
            <a:r>
              <a:rPr lang="en-US" dirty="0" err="1"/>
              <a:t>Boutilier</a:t>
            </a:r>
            <a:r>
              <a:rPr lang="en-US" dirty="0"/>
              <a:t> at Cleve's at teamsales@cleves.ca or at (902) 468-6520 Extension 226</a:t>
            </a:r>
          </a:p>
          <a:p>
            <a:pPr lvl="1"/>
            <a:r>
              <a:rPr lang="en-US" dirty="0"/>
              <a:t>Visit the store for any sizing requirements</a:t>
            </a:r>
          </a:p>
          <a:p>
            <a:r>
              <a:rPr lang="en-US" dirty="0"/>
              <a:t>Special coaches order form available online</a:t>
            </a:r>
          </a:p>
          <a:p>
            <a:r>
              <a:rPr lang="en-US" dirty="0"/>
              <a:t>Visit the Hawks’ website for more info on purchase and discounts</a:t>
            </a: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2855156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RESOURCES</a:t>
            </a:r>
            <a:br>
              <a:rPr lang="en-US" sz="6000" b="1" dirty="0">
                <a:latin typeface="+mn-lt"/>
                <a:cs typeface="Arial" panose="020B0604020202020204" pitchFamily="34" charset="0"/>
              </a:rPr>
            </a:br>
            <a:r>
              <a:rPr lang="en-US" sz="3600" dirty="0">
                <a:latin typeface="+mn-lt"/>
                <a:cs typeface="Arial" panose="020B0604020202020204" pitchFamily="34" charset="0"/>
              </a:rPr>
              <a:t>Beth Boyce, Manager of Association Operations</a:t>
            </a: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a:bodyPr>
          <a:lstStyle/>
          <a:p>
            <a:r>
              <a:rPr lang="en-US" dirty="0"/>
              <a:t>All content here is featured on our website</a:t>
            </a:r>
          </a:p>
          <a:p>
            <a:r>
              <a:rPr lang="en-CA" dirty="0"/>
              <a:t>For Manager Resources visit HalifaxHawks.ca and click the </a:t>
            </a:r>
            <a:r>
              <a:rPr lang="en-CA" dirty="0">
                <a:hlinkClick r:id="rId2"/>
              </a:rPr>
              <a:t>Managers Resources</a:t>
            </a:r>
            <a:r>
              <a:rPr lang="en-CA" dirty="0"/>
              <a:t> link</a:t>
            </a:r>
          </a:p>
          <a:p>
            <a:r>
              <a:rPr lang="en-CA" dirty="0"/>
              <a:t>For the Halifax Hawks Policy Manual sections visit HalifaxHawks.ca and go to: Regulations &gt; </a:t>
            </a:r>
            <a:r>
              <a:rPr lang="en-CA" dirty="0">
                <a:hlinkClick r:id="rId3"/>
              </a:rPr>
              <a:t>Policy Manual</a:t>
            </a:r>
            <a:endParaRPr lang="en-CA" dirty="0"/>
          </a:p>
          <a:p>
            <a:r>
              <a:rPr lang="en-CA" dirty="0"/>
              <a:t>For the Risk and Safety Resources visit HalifaxHawks.ca and click the </a:t>
            </a:r>
            <a:r>
              <a:rPr lang="en-CA" dirty="0">
                <a:hlinkClick r:id="rId4"/>
              </a:rPr>
              <a:t>Risk Management</a:t>
            </a:r>
            <a:r>
              <a:rPr lang="en-CA" dirty="0"/>
              <a:t> link</a:t>
            </a:r>
          </a:p>
          <a:p>
            <a:endParaRPr lang="en-CA"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3681414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3823-C331-4F4D-8C94-5E23CD67D52B}"/>
              </a:ext>
            </a:extLst>
          </p:cNvPr>
          <p:cNvSpPr>
            <a:spLocks noGrp="1"/>
          </p:cNvSpPr>
          <p:nvPr>
            <p:ph type="ctrTitle"/>
          </p:nvPr>
        </p:nvSpPr>
        <p:spPr>
          <a:xfrm>
            <a:off x="1524000" y="1650274"/>
            <a:ext cx="9144000" cy="2387600"/>
          </a:xfrm>
        </p:spPr>
        <p:txBody>
          <a:bodyPr>
            <a:normAutofit/>
          </a:bodyPr>
          <a:lstStyle/>
          <a:p>
            <a:pPr algn="r"/>
            <a:r>
              <a:rPr lang="en-US" sz="8000" b="1" dirty="0">
                <a:solidFill>
                  <a:srgbClr val="C00000"/>
                </a:solidFill>
                <a:latin typeface="Arial" panose="020B0604020202020204" pitchFamily="34" charset="0"/>
                <a:cs typeface="Arial" panose="020B0604020202020204" pitchFamily="34" charset="0"/>
              </a:rPr>
              <a:t>Go Hawks Go!</a:t>
            </a:r>
            <a:endParaRPr lang="en-CA" sz="8000" b="1" dirty="0">
              <a:solidFill>
                <a:srgbClr val="C00000"/>
              </a:solidFill>
              <a:latin typeface="Arial" panose="020B0604020202020204" pitchFamily="34" charset="0"/>
              <a:cs typeface="Arial" panose="020B0604020202020204" pitchFamily="34" charset="0"/>
            </a:endParaRP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140" y="4448241"/>
            <a:ext cx="2582225" cy="2122378"/>
          </a:xfrm>
          <a:prstGeom prst="rect">
            <a:avLst/>
          </a:prstGeom>
        </p:spPr>
      </p:pic>
      <p:sp>
        <p:nvSpPr>
          <p:cNvPr id="9" name="Right Triangle 8">
            <a:extLst>
              <a:ext uri="{FF2B5EF4-FFF2-40B4-BE49-F238E27FC236}">
                <a16:creationId xmlns:a16="http://schemas.microsoft.com/office/drawing/2014/main" id="{04C43223-C98C-499E-9322-9949464C9332}"/>
              </a:ext>
            </a:extLst>
          </p:cNvPr>
          <p:cNvSpPr/>
          <p:nvPr/>
        </p:nvSpPr>
        <p:spPr>
          <a:xfrm rot="16200000">
            <a:off x="8739563" y="3405560"/>
            <a:ext cx="2148148" cy="4756728"/>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3308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3823-C331-4F4D-8C94-5E23CD67D52B}"/>
              </a:ext>
            </a:extLst>
          </p:cNvPr>
          <p:cNvSpPr>
            <a:spLocks noGrp="1"/>
          </p:cNvSpPr>
          <p:nvPr>
            <p:ph type="ctrTitle"/>
          </p:nvPr>
        </p:nvSpPr>
        <p:spPr>
          <a:xfrm>
            <a:off x="1524000" y="1650274"/>
            <a:ext cx="9144000" cy="2387600"/>
          </a:xfrm>
          <a:ln>
            <a:solidFill>
              <a:schemeClr val="bg1"/>
            </a:solidFill>
          </a:ln>
        </p:spPr>
        <p:txBody>
          <a:bodyPr>
            <a:normAutofit fontScale="90000"/>
          </a:bodyPr>
          <a:lstStyle/>
          <a:p>
            <a:pPr algn="r"/>
            <a:r>
              <a:rPr lang="en-US" sz="8000" b="1" dirty="0">
                <a:solidFill>
                  <a:srgbClr val="C00000"/>
                </a:solidFill>
                <a:latin typeface="Arial" panose="020B0604020202020204" pitchFamily="34" charset="0"/>
                <a:cs typeface="Arial" panose="020B0604020202020204" pitchFamily="34" charset="0"/>
              </a:rPr>
              <a:t>Finance</a:t>
            </a:r>
            <a:br>
              <a:rPr lang="en-US" sz="8000" b="1" dirty="0">
                <a:solidFill>
                  <a:srgbClr val="C00000"/>
                </a:solidFill>
                <a:latin typeface="Arial" panose="020B0604020202020204" pitchFamily="34" charset="0"/>
                <a:cs typeface="Arial" panose="020B0604020202020204" pitchFamily="34" charset="0"/>
              </a:rPr>
            </a:br>
            <a:r>
              <a:rPr lang="en-US" sz="8000" b="1" dirty="0">
                <a:solidFill>
                  <a:srgbClr val="C00000"/>
                </a:solidFill>
                <a:latin typeface="Arial" panose="020B0604020202020204" pitchFamily="34" charset="0"/>
                <a:cs typeface="Arial" panose="020B0604020202020204" pitchFamily="34" charset="0"/>
              </a:rPr>
              <a:t>Update</a:t>
            </a:r>
            <a:br>
              <a:rPr lang="en-US" sz="8000" b="1" dirty="0">
                <a:solidFill>
                  <a:srgbClr val="C00000"/>
                </a:solidFill>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Steve Maynard, VP Finance</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VP.Finance@halifaxhawks.ca</a:t>
            </a:r>
            <a:endParaRPr lang="en-CA" sz="8000" b="1" dirty="0">
              <a:latin typeface="Arial" panose="020B0604020202020204" pitchFamily="34" charset="0"/>
              <a:cs typeface="Arial" panose="020B0604020202020204" pitchFamily="34" charset="0"/>
            </a:endParaRP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140" y="4448241"/>
            <a:ext cx="2582225" cy="2122378"/>
          </a:xfrm>
          <a:prstGeom prst="rect">
            <a:avLst/>
          </a:prstGeom>
        </p:spPr>
      </p:pic>
      <p:sp>
        <p:nvSpPr>
          <p:cNvPr id="9" name="Right Triangle 8">
            <a:extLst>
              <a:ext uri="{FF2B5EF4-FFF2-40B4-BE49-F238E27FC236}">
                <a16:creationId xmlns:a16="http://schemas.microsoft.com/office/drawing/2014/main" id="{04C43223-C98C-499E-9322-9949464C9332}"/>
              </a:ext>
            </a:extLst>
          </p:cNvPr>
          <p:cNvSpPr/>
          <p:nvPr/>
        </p:nvSpPr>
        <p:spPr>
          <a:xfrm rot="16200000">
            <a:off x="8739563" y="3405560"/>
            <a:ext cx="2148148" cy="4756728"/>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4422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TEAM ACCOUNTS AND BUDGETS</a:t>
            </a:r>
            <a:br>
              <a:rPr lang="en-US" sz="6000" b="1" dirty="0">
                <a:latin typeface="+mn-lt"/>
                <a:cs typeface="Arial" panose="020B0604020202020204" pitchFamily="34" charset="0"/>
              </a:rPr>
            </a:br>
            <a:r>
              <a:rPr lang="en-US" sz="3600" dirty="0">
                <a:latin typeface="+mn-lt"/>
                <a:cs typeface="Arial" panose="020B0604020202020204" pitchFamily="34" charset="0"/>
              </a:rPr>
              <a:t>Steve Maynard, VP Finance</a:t>
            </a: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xfrm>
            <a:off x="1160980" y="1849348"/>
            <a:ext cx="10192819" cy="4777484"/>
          </a:xfrm>
          <a:solidFill>
            <a:schemeClr val="bg1">
              <a:alpha val="18000"/>
            </a:schemeClr>
          </a:solidFill>
        </p:spPr>
        <p:txBody>
          <a:bodyPr>
            <a:normAutofit fontScale="85000" lnSpcReduction="20000"/>
          </a:bodyPr>
          <a:lstStyle/>
          <a:p>
            <a:r>
              <a:rPr lang="en-US" dirty="0"/>
              <a:t>Teams to keep up-to-date financials, tracked by player</a:t>
            </a:r>
          </a:p>
          <a:p>
            <a:r>
              <a:rPr lang="en-US" dirty="0"/>
              <a:t>Bank accounts to be opened at Scotiabank on 3480 Dutch Village Road (Mandatory for competitive teams – optional for recreational)</a:t>
            </a:r>
          </a:p>
          <a:p>
            <a:r>
              <a:rPr lang="en-US" dirty="0"/>
              <a:t>Scotiabank expecting team representatives to visit branch on Wed Oct 18 OR Friday Oct 20 from 5-8pm.</a:t>
            </a:r>
          </a:p>
          <a:p>
            <a:r>
              <a:rPr lang="en-US" dirty="0"/>
              <a:t>Each team requires two signatories, and both need to attend the meeting on either of these dates (together)</a:t>
            </a:r>
            <a:endParaRPr lang="en-US" baseline="30000" dirty="0"/>
          </a:p>
          <a:p>
            <a:r>
              <a:rPr lang="en-US" dirty="0"/>
              <a:t>Please fill out this form and return to Beth by Oct 16 at noon </a:t>
            </a:r>
            <a:r>
              <a:rPr lang="en-US" dirty="0">
                <a:hlinkClick r:id="rId2"/>
              </a:rPr>
              <a:t>https://www.halifaxhawks.ca/uploads/halifaxmha/source/0/2023%2024%20Banking%20Information.pdf</a:t>
            </a:r>
            <a:endParaRPr lang="en-US" dirty="0"/>
          </a:p>
          <a:p>
            <a:r>
              <a:rPr lang="en-US" dirty="0"/>
              <a:t>No personal bank accounts or cash netting.  All transactions through your team bank account</a:t>
            </a:r>
          </a:p>
          <a:p>
            <a:r>
              <a:rPr lang="en-US" dirty="0"/>
              <a:t>Budgets must be reviewed and approved at a team parent meeting</a:t>
            </a:r>
          </a:p>
          <a:p>
            <a:r>
              <a:rPr lang="en-US" dirty="0"/>
              <a:t>All budgets to be submitted by November 15</a:t>
            </a:r>
            <a:r>
              <a:rPr lang="en-US" baseline="30000" dirty="0"/>
              <a:t>th</a:t>
            </a:r>
            <a:r>
              <a:rPr lang="en-US" dirty="0"/>
              <a:t> to Beth</a:t>
            </a:r>
            <a:endParaRPr lang="en-CA"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1933774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Financial management basics</a:t>
            </a:r>
            <a:br>
              <a:rPr lang="en-US" sz="6000" b="1" dirty="0">
                <a:latin typeface="+mn-lt"/>
                <a:cs typeface="Arial" panose="020B0604020202020204" pitchFamily="34" charset="0"/>
              </a:rPr>
            </a:br>
            <a:r>
              <a:rPr lang="en-US" sz="3600" dirty="0">
                <a:latin typeface="+mn-lt"/>
                <a:cs typeface="Arial" panose="020B0604020202020204" pitchFamily="34" charset="0"/>
              </a:rPr>
              <a:t>Steve Maynard, VP Finance</a:t>
            </a: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xfrm>
            <a:off x="838200" y="1805077"/>
            <a:ext cx="10515600" cy="4351338"/>
          </a:xfrm>
          <a:solidFill>
            <a:schemeClr val="bg1">
              <a:alpha val="18000"/>
            </a:schemeClr>
          </a:solidFill>
        </p:spPr>
        <p:txBody>
          <a:bodyPr>
            <a:normAutofit fontScale="92500" lnSpcReduction="20000"/>
          </a:bodyPr>
          <a:lstStyle/>
          <a:p>
            <a:r>
              <a:rPr lang="en-US" dirty="0"/>
              <a:t>Competitive and sock fees are now going to be collected internally by the bank so no worries about EFTs. Invoices will be sent per usual to teams on Nov 30 then that money will be taken out by the bank a day later.</a:t>
            </a:r>
          </a:p>
          <a:p>
            <a:pPr lvl="1"/>
            <a:r>
              <a:rPr lang="en-US" dirty="0"/>
              <a:t>Please let us know once you receive your invoice if you have been having trouble collecting money so we can act accordingly with the bank</a:t>
            </a:r>
          </a:p>
          <a:p>
            <a:r>
              <a:rPr lang="en-US" dirty="0"/>
              <a:t>A mid-year update to the parents/guardians to report progress against budget and advise families of their contributions and any projected short fall/surplus</a:t>
            </a:r>
          </a:p>
          <a:p>
            <a:r>
              <a:rPr lang="en-US" dirty="0"/>
              <a:t>Mid-year and year-end ice invoices in January and March (same process as above done by the bank)</a:t>
            </a:r>
          </a:p>
          <a:p>
            <a:r>
              <a:rPr lang="en-US" dirty="0"/>
              <a:t>Final team accounts submitted to Beth by April 30</a:t>
            </a:r>
            <a:r>
              <a:rPr lang="en-US" baseline="30000" dirty="0"/>
              <a:t>th</a:t>
            </a:r>
            <a:endParaRPr lang="en-US" dirty="0"/>
          </a:p>
          <a:p>
            <a:r>
              <a:rPr lang="en-US" dirty="0"/>
              <a:t>If you need any help organizing the year reach out to Beth or me</a:t>
            </a:r>
          </a:p>
          <a:p>
            <a:pPr marL="0" indent="0">
              <a:buNone/>
            </a:pPr>
            <a:endParaRPr lang="en-CA"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2301582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duotone>
              <a:schemeClr val="bg2">
                <a:shade val="45000"/>
                <a:satMod val="135000"/>
              </a:schemeClr>
              <a:prstClr val="white"/>
            </a:duotone>
            <a:lum/>
            <a:extLst>
              <a:ext uri="{BEBA8EAE-BF5A-486C-A8C5-ECC9F3942E4B}">
                <a14:imgProps xmlns:a14="http://schemas.microsoft.com/office/drawing/2010/main">
                  <a14:imgLayer r:embed="rId3">
                    <a14:imgEffect>
                      <a14:saturation sat="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3823-C331-4F4D-8C94-5E23CD67D52B}"/>
              </a:ext>
            </a:extLst>
          </p:cNvPr>
          <p:cNvSpPr>
            <a:spLocks noGrp="1"/>
          </p:cNvSpPr>
          <p:nvPr>
            <p:ph type="ctrTitle"/>
          </p:nvPr>
        </p:nvSpPr>
        <p:spPr>
          <a:xfrm>
            <a:off x="1524000" y="1650274"/>
            <a:ext cx="9144000" cy="2387600"/>
          </a:xfrm>
        </p:spPr>
        <p:txBody>
          <a:bodyPr>
            <a:normAutofit/>
          </a:bodyPr>
          <a:lstStyle/>
          <a:p>
            <a:pPr algn="r"/>
            <a:r>
              <a:rPr lang="en-US" sz="8000" b="1" dirty="0">
                <a:solidFill>
                  <a:srgbClr val="C00000"/>
                </a:solidFill>
                <a:latin typeface="Arial" panose="020B0604020202020204" pitchFamily="34" charset="0"/>
                <a:cs typeface="Arial" panose="020B0604020202020204" pitchFamily="34" charset="0"/>
              </a:rPr>
              <a:t>Safety &amp; Risk Update</a:t>
            </a:r>
            <a:endParaRPr lang="en-CA" sz="8000" b="1" dirty="0">
              <a:solidFill>
                <a:srgbClr val="C00000"/>
              </a:solidFill>
              <a:latin typeface="Arial" panose="020B0604020202020204" pitchFamily="34" charset="0"/>
              <a:cs typeface="Arial" panose="020B0604020202020204" pitchFamily="34" charset="0"/>
            </a:endParaRP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40" y="4448241"/>
            <a:ext cx="2582225" cy="2122378"/>
          </a:xfrm>
          <a:prstGeom prst="rect">
            <a:avLst/>
          </a:prstGeom>
        </p:spPr>
      </p:pic>
      <p:sp>
        <p:nvSpPr>
          <p:cNvPr id="9" name="Right Triangle 8">
            <a:extLst>
              <a:ext uri="{FF2B5EF4-FFF2-40B4-BE49-F238E27FC236}">
                <a16:creationId xmlns:a16="http://schemas.microsoft.com/office/drawing/2014/main" id="{04C43223-C98C-499E-9322-9949464C9332}"/>
              </a:ext>
            </a:extLst>
          </p:cNvPr>
          <p:cNvSpPr/>
          <p:nvPr/>
        </p:nvSpPr>
        <p:spPr>
          <a:xfrm rot="16200000">
            <a:off x="8739563" y="3405560"/>
            <a:ext cx="2148148" cy="4756728"/>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3" name="TextBox 2">
            <a:extLst>
              <a:ext uri="{FF2B5EF4-FFF2-40B4-BE49-F238E27FC236}">
                <a16:creationId xmlns:a16="http://schemas.microsoft.com/office/drawing/2014/main" id="{92D896CF-95B3-7332-342F-23952369E9D7}"/>
              </a:ext>
            </a:extLst>
          </p:cNvPr>
          <p:cNvSpPr txBox="1"/>
          <p:nvPr/>
        </p:nvSpPr>
        <p:spPr>
          <a:xfrm>
            <a:off x="3010328" y="4592548"/>
            <a:ext cx="8404261" cy="400110"/>
          </a:xfrm>
          <a:prstGeom prst="rect">
            <a:avLst/>
          </a:prstGeom>
          <a:noFill/>
        </p:spPr>
        <p:txBody>
          <a:bodyPr wrap="square" rtlCol="0">
            <a:spAutoFit/>
          </a:bodyPr>
          <a:lstStyle/>
          <a:p>
            <a:r>
              <a:rPr lang="en-US" sz="2000" b="1" dirty="0"/>
              <a:t>Important note the new requirements for safety / CPR for teams this year.</a:t>
            </a:r>
          </a:p>
        </p:txBody>
      </p:sp>
    </p:spTree>
    <p:extLst>
      <p:ext uri="{BB962C8B-B14F-4D97-AF65-F5344CB8AC3E}">
        <p14:creationId xmlns:p14="http://schemas.microsoft.com/office/powerpoint/2010/main" val="3832494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p:txBody>
          <a:bodyPr>
            <a:normAutofit fontScale="90000"/>
          </a:bodyPr>
          <a:lstStyle/>
          <a:p>
            <a:r>
              <a:rPr lang="en-US" sz="6000" b="1" dirty="0">
                <a:latin typeface="+mn-lt"/>
                <a:cs typeface="Arial" panose="020B0604020202020204" pitchFamily="34" charset="0"/>
              </a:rPr>
              <a:t>CERTIFICATES, REPORTS, &amp; FORMS</a:t>
            </a:r>
            <a:br>
              <a:rPr lang="en-US" sz="6000" b="1" dirty="0">
                <a:latin typeface="+mn-lt"/>
                <a:cs typeface="Arial" panose="020B0604020202020204" pitchFamily="34" charset="0"/>
              </a:rPr>
            </a:br>
            <a:r>
              <a:rPr lang="en-US" sz="3600" b="1" dirty="0">
                <a:latin typeface="+mn-lt"/>
                <a:cs typeface="Arial" panose="020B0604020202020204" pitchFamily="34" charset="0"/>
              </a:rPr>
              <a:t>Beth Boyce, Operations Manager</a:t>
            </a: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normAutofit fontScale="70000" lnSpcReduction="20000"/>
          </a:bodyPr>
          <a:lstStyle/>
          <a:p>
            <a:r>
              <a:rPr lang="en-US" dirty="0"/>
              <a:t>ALL Certifications must be complete by Dec 1/23 (no exceptions)</a:t>
            </a:r>
          </a:p>
          <a:p>
            <a:pPr lvl="1"/>
            <a:r>
              <a:rPr lang="en-US" dirty="0"/>
              <a:t>Beginning this season ALL required courses that cost money will be paid for up front by the volunteer then reimbursed by the association, send receipt to Beth. </a:t>
            </a:r>
          </a:p>
          <a:p>
            <a:pPr lvl="1"/>
            <a:r>
              <a:rPr lang="en-US" dirty="0"/>
              <a:t>Certifications - </a:t>
            </a:r>
            <a:r>
              <a:rPr lang="en-US" dirty="0">
                <a:hlinkClick r:id="rId2"/>
              </a:rPr>
              <a:t>https://hockeynovascotia.ca/coach/coaching-requirements</a:t>
            </a:r>
            <a:endParaRPr lang="en-US" dirty="0"/>
          </a:p>
          <a:p>
            <a:pPr lvl="1"/>
            <a:r>
              <a:rPr lang="en-US" dirty="0"/>
              <a:t>Update on further HU Safety requirements – new for the 2023-24 season</a:t>
            </a:r>
          </a:p>
          <a:p>
            <a:pPr lvl="2"/>
            <a:r>
              <a:rPr lang="en-US" dirty="0">
                <a:hlinkClick r:id="rId3"/>
              </a:rPr>
              <a:t>https://www.halifaxhawks.ca/uploads/halifaxmha/source/0/HU%20Safety%20and%20CPR%20UPDATED.pdf</a:t>
            </a:r>
            <a:endParaRPr lang="en-US" dirty="0"/>
          </a:p>
          <a:p>
            <a:pPr lvl="3"/>
            <a:r>
              <a:rPr lang="en-US" dirty="0"/>
              <a:t>U7 &amp; U9 One person on each team must have HU Safety AND CSA Basic First Aid, CPR Level C and AED</a:t>
            </a:r>
          </a:p>
          <a:p>
            <a:pPr lvl="3"/>
            <a:r>
              <a:rPr lang="en-US" dirty="0"/>
              <a:t>U11 and up ALL volunteers are required to have HU-Safety and 1 is required to have both HU-Safety AND CSA Basic First Aid, CPR Level C and AED</a:t>
            </a:r>
          </a:p>
          <a:p>
            <a:pPr lvl="3"/>
            <a:r>
              <a:rPr lang="en-US" dirty="0"/>
              <a:t>The pdf above includes where you can register and where to send your current CSA Basic First Aid, CPR Level C and AED certification</a:t>
            </a:r>
          </a:p>
          <a:p>
            <a:r>
              <a:rPr lang="en-US" dirty="0"/>
              <a:t>Medical Information Forms</a:t>
            </a:r>
          </a:p>
          <a:p>
            <a:pPr lvl="1"/>
            <a:r>
              <a:rPr lang="en-US" dirty="0"/>
              <a:t>1 per player, kept by Manager, destroyed at end of year</a:t>
            </a:r>
          </a:p>
          <a:p>
            <a:r>
              <a:rPr lang="en-CA" dirty="0"/>
              <a:t>Emergency Action Plan</a:t>
            </a:r>
          </a:p>
          <a:p>
            <a:pPr lvl="1"/>
            <a:r>
              <a:rPr lang="en-CA" dirty="0"/>
              <a:t>Know your rink &amp; assign roles – available on Hawks website</a:t>
            </a:r>
          </a:p>
          <a:p>
            <a:r>
              <a:rPr lang="en-CA" dirty="0"/>
              <a:t>Complaint chain: Manager &gt; Coach &gt; Director &gt; Executive VP (24 hour rule)</a:t>
            </a:r>
          </a:p>
          <a:p>
            <a:pPr lvl="1"/>
            <a:r>
              <a:rPr lang="en-CA" dirty="0"/>
              <a:t>Any complaint going beyond this can be directed to Hockey Nova Scotia and where appropriate the Hockey Canada complaints procedure should be followed.</a:t>
            </a:r>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68315" y="0"/>
            <a:ext cx="1723685" cy="1416728"/>
          </a:xfrm>
          <a:prstGeom prst="rect">
            <a:avLst/>
          </a:prstGeom>
        </p:spPr>
      </p:pic>
    </p:spTree>
    <p:extLst>
      <p:ext uri="{BB962C8B-B14F-4D97-AF65-F5344CB8AC3E}">
        <p14:creationId xmlns:p14="http://schemas.microsoft.com/office/powerpoint/2010/main" val="122482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8EED0A-04BF-4E37-A882-4E3BE65F0CB3}"/>
              </a:ext>
            </a:extLst>
          </p:cNvPr>
          <p:cNvSpPr>
            <a:spLocks noGrp="1"/>
          </p:cNvSpPr>
          <p:nvPr>
            <p:ph type="title"/>
          </p:nvPr>
        </p:nvSpPr>
        <p:spPr>
          <a:xfrm>
            <a:off x="838200" y="294005"/>
            <a:ext cx="10515600" cy="1325563"/>
          </a:xfrm>
        </p:spPr>
        <p:txBody>
          <a:bodyPr>
            <a:normAutofit fontScale="90000"/>
          </a:bodyPr>
          <a:lstStyle/>
          <a:p>
            <a:r>
              <a:rPr lang="en-US" sz="6000" b="1" dirty="0">
                <a:latin typeface="+mn-lt"/>
                <a:cs typeface="Arial" panose="020B0604020202020204" pitchFamily="34" charset="0"/>
              </a:rPr>
              <a:t>INJURIES &amp; CONCUSSIONS</a:t>
            </a:r>
            <a:br>
              <a:rPr lang="en-US" sz="6000" b="1" dirty="0">
                <a:latin typeface="+mn-lt"/>
                <a:cs typeface="Arial" panose="020B0604020202020204" pitchFamily="34" charset="0"/>
              </a:rPr>
            </a:br>
            <a:r>
              <a:rPr lang="en-US" sz="6000" b="1" dirty="0">
                <a:latin typeface="+mn-lt"/>
                <a:cs typeface="Arial" panose="020B0604020202020204" pitchFamily="34" charset="0"/>
              </a:rPr>
              <a:t>Beth Boyce, Operations Manager</a:t>
            </a:r>
            <a:endParaRPr lang="en-CA" sz="6000" dirty="0">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01BE3C46-717D-40D9-984A-3AA511149772}"/>
              </a:ext>
            </a:extLst>
          </p:cNvPr>
          <p:cNvSpPr>
            <a:spLocks noGrp="1"/>
          </p:cNvSpPr>
          <p:nvPr>
            <p:ph idx="1"/>
          </p:nvPr>
        </p:nvSpPr>
        <p:spPr>
          <a:solidFill>
            <a:schemeClr val="bg1">
              <a:alpha val="18000"/>
            </a:schemeClr>
          </a:solidFill>
        </p:spPr>
        <p:txBody>
          <a:bodyPr/>
          <a:lstStyle/>
          <a:p>
            <a:r>
              <a:rPr lang="en-US" dirty="0"/>
              <a:t>Log all team injuries on the Hockey Canada Injury Log (online)</a:t>
            </a:r>
          </a:p>
          <a:p>
            <a:r>
              <a:rPr lang="en-CA" dirty="0"/>
              <a:t>Log each event with the Hockey Canada Injury Report (online)</a:t>
            </a:r>
          </a:p>
          <a:p>
            <a:pPr lvl="1"/>
            <a:r>
              <a:rPr lang="en-CA" dirty="0"/>
              <a:t>Required for your player, coaches and spectators within 90-days</a:t>
            </a:r>
          </a:p>
          <a:p>
            <a:pPr lvl="1"/>
            <a:r>
              <a:rPr lang="en-CA" dirty="0"/>
              <a:t>Link for injury report </a:t>
            </a:r>
            <a:r>
              <a:rPr lang="en-CA" dirty="0">
                <a:hlinkClick r:id="rId2"/>
              </a:rPr>
              <a:t>https://cdn.hockeycanada.ca/hockey-canada/Hockey-Programs/Safety/Insurance/Downloads/2020/2020_injury_report_hockeycanada_ns_e.pdf</a:t>
            </a:r>
            <a:endParaRPr lang="en-CA" dirty="0"/>
          </a:p>
          <a:p>
            <a:pPr lvl="1"/>
            <a:r>
              <a:rPr lang="en-CA" dirty="0"/>
              <a:t>Email report to HNS  HRM Injury Report (online)</a:t>
            </a:r>
          </a:p>
          <a:p>
            <a:pPr lvl="1"/>
            <a:r>
              <a:rPr lang="en-CA" dirty="0"/>
              <a:t>Email copy to HRM (Ann </a:t>
            </a:r>
            <a:r>
              <a:rPr lang="en-CA" dirty="0" err="1"/>
              <a:t>Wambolt</a:t>
            </a:r>
            <a:r>
              <a:rPr lang="en-CA" dirty="0"/>
              <a:t> or Kathleen Buntin-Brooks) and CC: admin@halifaxhawks.ca</a:t>
            </a:r>
          </a:p>
          <a:p>
            <a:endParaRPr lang="en-CA" dirty="0"/>
          </a:p>
        </p:txBody>
      </p:sp>
      <p:pic>
        <p:nvPicPr>
          <p:cNvPr id="7" name="Picture 6" descr="A close up of a sign&#10;&#10;Description automatically generated">
            <a:extLst>
              <a:ext uri="{FF2B5EF4-FFF2-40B4-BE49-F238E27FC236}">
                <a16:creationId xmlns:a16="http://schemas.microsoft.com/office/drawing/2014/main" id="{75216F53-8C11-4A1D-81D3-169344221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7483" y="5375559"/>
            <a:ext cx="1723685" cy="1416728"/>
          </a:xfrm>
          <a:prstGeom prst="rect">
            <a:avLst/>
          </a:prstGeom>
        </p:spPr>
      </p:pic>
    </p:spTree>
    <p:extLst>
      <p:ext uri="{BB962C8B-B14F-4D97-AF65-F5344CB8AC3E}">
        <p14:creationId xmlns:p14="http://schemas.microsoft.com/office/powerpoint/2010/main" val="1812844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6911</TotalTime>
  <Words>3164</Words>
  <Application>Microsoft Macintosh PowerPoint</Application>
  <PresentationFormat>Widescreen</PresentationFormat>
  <Paragraphs>233</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ArialMT</vt:lpstr>
      <vt:lpstr>Calibri</vt:lpstr>
      <vt:lpstr>Calibri Light</vt:lpstr>
      <vt:lpstr>Gotham</vt:lpstr>
      <vt:lpstr>inherit</vt:lpstr>
      <vt:lpstr>SymbolMT</vt:lpstr>
      <vt:lpstr>Office Theme</vt:lpstr>
      <vt:lpstr>2023 / 2024  Manager’s Orientation  Meeting</vt:lpstr>
      <vt:lpstr>WELCOME AND THANK-YOU</vt:lpstr>
      <vt:lpstr>MESSAGE FROM PRESIDENT Craig Robinson, President</vt:lpstr>
      <vt:lpstr>Finance Update Steve Maynard, VP Finance VP.Finance@halifaxhawks.ca</vt:lpstr>
      <vt:lpstr>TEAM ACCOUNTS AND BUDGETS Steve Maynard, VP Finance</vt:lpstr>
      <vt:lpstr>Financial management basics Steve Maynard, VP Finance</vt:lpstr>
      <vt:lpstr>Safety &amp; Risk Update</vt:lpstr>
      <vt:lpstr>CERTIFICATES, REPORTS, &amp; FORMS Beth Boyce, Operations Manager</vt:lpstr>
      <vt:lpstr>INJURIES &amp; CONCUSSIONS Beth Boyce, Operations Manager</vt:lpstr>
      <vt:lpstr>INJURIES &amp; CONCUSSIONS (CONT’D) </vt:lpstr>
      <vt:lpstr>INJURIES &amp; CONCUSSIONS (CONT’D) </vt:lpstr>
      <vt:lpstr>COACHING STAFF  </vt:lpstr>
      <vt:lpstr>Safety Rep Update Amy Fredericks, Safety Rep Lead</vt:lpstr>
      <vt:lpstr>Safety Rep Update (2 deep cont.) Amy Fredericks, Safety Rep Lead</vt:lpstr>
      <vt:lpstr>Safety Rep Update (2 deep cont.) Amy Fredericks, Safety Rep Lead</vt:lpstr>
      <vt:lpstr>Dressing Room Policy Amy Fredericks, Safety Rep Lead</vt:lpstr>
      <vt:lpstr>Dressing Room Policy - FAQ Amy Fredericks, Safety Rep Lead</vt:lpstr>
      <vt:lpstr>EMBRACE DIVERSITY &amp; INCLUSION </vt:lpstr>
      <vt:lpstr>OTHER SAFETY &amp; RISK </vt:lpstr>
      <vt:lpstr>Player / Supporter / Spectator  Code of Conduct </vt:lpstr>
      <vt:lpstr> Hawks Pledge </vt:lpstr>
      <vt:lpstr>Community Update Kate Udle, VP Community  (vp.community@halifaxhawks.ca)</vt:lpstr>
      <vt:lpstr>FUNDRAISING </vt:lpstr>
      <vt:lpstr>PowerPoint Presentation</vt:lpstr>
      <vt:lpstr>PowerPoint Presentation</vt:lpstr>
      <vt:lpstr>HAWKS SOCIAL MEDIA </vt:lpstr>
      <vt:lpstr>HAWKS GIVE BACK &amp; HAWKS DAY </vt:lpstr>
      <vt:lpstr>Team Management and equipment Update</vt:lpstr>
      <vt:lpstr>TRAVEL PERMITS Beth Boyce, Manager Association Operations</vt:lpstr>
      <vt:lpstr>CLEVE’S ORDERS Jens Grodt, Equipment Manager (equipment.manager@halifaxhawks.ca)</vt:lpstr>
      <vt:lpstr>RESOURCES Beth Boyce, Manager of Association Operations</vt:lpstr>
      <vt:lpstr>Go Hawks Go!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Managers Meeting</dc:title>
  <dc:creator>O'Grady, Daniel</dc:creator>
  <cp:lastModifiedBy>Microsoft Office User</cp:lastModifiedBy>
  <cp:revision>47</cp:revision>
  <dcterms:created xsi:type="dcterms:W3CDTF">2019-10-04T17:17:09Z</dcterms:created>
  <dcterms:modified xsi:type="dcterms:W3CDTF">2023-10-15T13:28:00Z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2021-11-08T23:06:40Z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8906529c-9424-466f-b179-542cb1943cbf</vt:lpwstr>
  </property>
  <property fmtid="{D5CDD505-2E9C-101B-9397-08002B2CF9AE}" pid="8" name="MSIP_Label_ea60d57e-af5b-4752-ac57-3e4f28ca11dc_ContentBits">
    <vt:lpwstr>0</vt:lpwstr>
  </property>
</Properties>
</file>